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324" r:id="rId2"/>
    <p:sldId id="322" r:id="rId3"/>
    <p:sldId id="323" r:id="rId4"/>
    <p:sldId id="301" r:id="rId5"/>
    <p:sldId id="325" r:id="rId6"/>
    <p:sldId id="326" r:id="rId7"/>
    <p:sldId id="300" r:id="rId8"/>
    <p:sldId id="298" r:id="rId9"/>
    <p:sldId id="299" r:id="rId10"/>
    <p:sldId id="303" r:id="rId11"/>
    <p:sldId id="327" r:id="rId12"/>
    <p:sldId id="307" r:id="rId13"/>
    <p:sldId id="310" r:id="rId1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7777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4399" autoAdjust="0"/>
    <p:restoredTop sz="75752" autoAdjust="0"/>
  </p:normalViewPr>
  <p:slideViewPr>
    <p:cSldViewPr snapToGrid="0">
      <p:cViewPr varScale="1">
        <p:scale>
          <a:sx n="44" d="100"/>
          <a:sy n="44" d="100"/>
        </p:scale>
        <p:origin x="28" y="616"/>
      </p:cViewPr>
      <p:guideLst/>
    </p:cSldViewPr>
  </p:slideViewPr>
  <p:notesTextViewPr>
    <p:cViewPr>
      <p:scale>
        <a:sx n="125" d="100"/>
        <a:sy n="125"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hdphoto3.wdp>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7863BFA-2022-43BA-94E7-CE5FF9AC1D0A}" type="datetimeFigureOut">
              <a:rPr lang="zh-CN" altLang="en-US" smtClean="0"/>
              <a:t>2021/5/18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4A3B7AA-239B-4322-A07C-515F58CD2B4E}" type="slidenum">
              <a:rPr lang="zh-CN" altLang="en-US" smtClean="0"/>
              <a:t>‹#›</a:t>
            </a:fld>
            <a:endParaRPr lang="zh-CN" altLang="en-US"/>
          </a:p>
        </p:txBody>
      </p:sp>
    </p:spTree>
    <p:extLst>
      <p:ext uri="{BB962C8B-B14F-4D97-AF65-F5344CB8AC3E}">
        <p14:creationId xmlns:p14="http://schemas.microsoft.com/office/powerpoint/2010/main" val="3116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kern="100" dirty="0">
                <a:solidFill>
                  <a:srgbClr val="ED7D31"/>
                </a:solidFill>
                <a:latin typeface="Times New Roman" panose="02020603050405020304" pitchFamily="18" charset="0"/>
                <a:cs typeface="Times New Roman" panose="02020603050405020304" pitchFamily="18" charset="0"/>
              </a:rPr>
              <a:t>P1</a:t>
            </a:r>
          </a:p>
          <a:p>
            <a:endParaRPr lang="en-US" altLang="zh-CN" sz="1200" b="1" kern="100" dirty="0">
              <a:solidFill>
                <a:srgbClr val="ED7D31"/>
              </a:solidFill>
              <a:latin typeface="Times New Roman" panose="02020603050405020304" pitchFamily="18" charset="0"/>
              <a:cs typeface="Times New Roman" panose="02020603050405020304" pitchFamily="18" charset="0"/>
            </a:endParaRPr>
          </a:p>
          <a:p>
            <a:r>
              <a:rPr lang="zh-CN" altLang="en-US" sz="1200" b="1" kern="100" dirty="0">
                <a:solidFill>
                  <a:srgbClr val="ED7D31"/>
                </a:solidFill>
                <a:latin typeface="Times New Roman" panose="02020603050405020304" pitchFamily="18" charset="0"/>
                <a:cs typeface="Times New Roman" panose="02020603050405020304" pitchFamily="18" charset="0"/>
              </a:rPr>
              <a:t>“At the height of rush hour, people on the London Underground usually say ‘excuse me’.” </a:t>
            </a:r>
            <a:r>
              <a:rPr lang="zh-CN" altLang="en-US" sz="1100" b="1" kern="100" dirty="0">
                <a:solidFill>
                  <a:schemeClr val="bg1"/>
                </a:solidFill>
                <a:latin typeface="Times New Roman" panose="02020603050405020304" pitchFamily="18" charset="0"/>
                <a:cs typeface="Times New Roman" panose="02020603050405020304" pitchFamily="18" charset="0"/>
              </a:rPr>
              <a:t>Dave Barry </a:t>
            </a:r>
            <a:r>
              <a:rPr lang="en-US" altLang="zh-CN" sz="1100" b="1" kern="100" dirty="0">
                <a:solidFill>
                  <a:schemeClr val="bg1"/>
                </a:solidFill>
                <a:latin typeface="Times New Roman" panose="02020603050405020304" pitchFamily="18" charset="0"/>
                <a:cs typeface="Times New Roman" panose="02020603050405020304" pitchFamily="18" charset="0"/>
              </a:rPr>
              <a:t>once said.</a:t>
            </a:r>
          </a:p>
          <a:p>
            <a:r>
              <a:rPr lang="en-US" altLang="zh-CN" sz="1100" b="1" kern="100" dirty="0">
                <a:solidFill>
                  <a:schemeClr val="bg1"/>
                </a:solidFill>
                <a:latin typeface="Times New Roman" panose="02020603050405020304" pitchFamily="18" charset="0"/>
                <a:cs typeface="Times New Roman" panose="02020603050405020304" pitchFamily="18" charset="0"/>
              </a:rPr>
              <a:t>But n</a:t>
            </a:r>
            <a:r>
              <a:rPr lang="zh-CN" altLang="en-US" sz="1100" b="1" dirty="0">
                <a:solidFill>
                  <a:schemeClr val="bg1"/>
                </a:solidFill>
              </a:rPr>
              <a:t>ow we dont't have to, since there is no more rush hour.</a:t>
            </a:r>
            <a:endParaRPr lang="en-US" altLang="zh-CN" sz="1100" b="1" dirty="0">
              <a:solidFill>
                <a:schemeClr val="bg1"/>
              </a:solidFill>
            </a:endParaRPr>
          </a:p>
          <a:p>
            <a:endParaRPr lang="zh-CN" altLang="en-US"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2</a:t>
            </a:fld>
            <a:endParaRPr lang="zh-CN" altLang="en-US"/>
          </a:p>
        </p:txBody>
      </p:sp>
    </p:spTree>
    <p:extLst>
      <p:ext uri="{BB962C8B-B14F-4D97-AF65-F5344CB8AC3E}">
        <p14:creationId xmlns:p14="http://schemas.microsoft.com/office/powerpoint/2010/main" val="3292455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our intended work </a:t>
            </a:r>
            <a:r>
              <a:rPr lang="en-US" altLang="zh-CN"/>
              <a:t>devision</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11</a:t>
            </a:fld>
            <a:endParaRPr lang="zh-CN" altLang="en-US"/>
          </a:p>
        </p:txBody>
      </p:sp>
    </p:spTree>
    <p:extLst>
      <p:ext uri="{BB962C8B-B14F-4D97-AF65-F5344CB8AC3E}">
        <p14:creationId xmlns:p14="http://schemas.microsoft.com/office/powerpoint/2010/main" val="41637491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Here is our intended work </a:t>
            </a:r>
            <a:r>
              <a:rPr lang="en-US" altLang="zh-CN" dirty="0" err="1"/>
              <a:t>devision</a:t>
            </a:r>
            <a:r>
              <a:rPr lang="en-US" altLang="zh-CN" dirty="0"/>
              <a:t>.</a:t>
            </a:r>
            <a:endParaRPr lang="zh-CN" altLang="en-US"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12</a:t>
            </a:fld>
            <a:endParaRPr lang="zh-CN" altLang="en-US"/>
          </a:p>
        </p:txBody>
      </p:sp>
    </p:spTree>
    <p:extLst>
      <p:ext uri="{BB962C8B-B14F-4D97-AF65-F5344CB8AC3E}">
        <p14:creationId xmlns:p14="http://schemas.microsoft.com/office/powerpoint/2010/main" val="37389147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indent="0">
              <a:buFont typeface="Arial" panose="020B0604020202020204" pitchFamily="34" charset="0"/>
              <a:buNone/>
            </a:pPr>
            <a:r>
              <a:rPr lang="en-US" altLang="zh-CN" sz="1200" kern="1200" dirty="0">
                <a:solidFill>
                  <a:schemeClr val="tx1"/>
                </a:solidFill>
                <a:latin typeface="+mn-lt"/>
                <a:ea typeface="+mn-ea"/>
                <a:cs typeface="+mn-cs"/>
              </a:rPr>
              <a:t>Here is our reflection on limitation which we </a:t>
            </a:r>
            <a:r>
              <a:rPr lang="en-US" altLang="zh-CN" sz="1200" kern="1200" dirty="0" err="1">
                <a:solidFill>
                  <a:schemeClr val="tx1"/>
                </a:solidFill>
                <a:latin typeface="+mn-lt"/>
                <a:ea typeface="+mn-ea"/>
                <a:cs typeface="+mn-cs"/>
              </a:rPr>
              <a:t>won,t</a:t>
            </a:r>
            <a:r>
              <a:rPr lang="en-US" altLang="zh-CN" sz="1200" kern="1200" dirty="0">
                <a:solidFill>
                  <a:schemeClr val="tx1"/>
                </a:solidFill>
                <a:latin typeface="+mn-lt"/>
                <a:ea typeface="+mn-ea"/>
                <a:cs typeface="+mn-cs"/>
              </a:rPr>
              <a:t> go into details for the concern of time.</a:t>
            </a:r>
          </a:p>
          <a:p>
            <a:pPr marL="0" indent="0">
              <a:lnSpc>
                <a:spcPct val="150000"/>
              </a:lnSpc>
              <a:spcBef>
                <a:spcPct val="0"/>
              </a:spcBef>
              <a:spcAft>
                <a:spcPts val="1200"/>
              </a:spcAft>
              <a:buFont typeface="Wingdings" panose="05000000000000000000" pitchFamily="2" charset="2"/>
              <a:buNone/>
            </a:pPr>
            <a:r>
              <a:rPr lang="en-US" altLang="zh-CN" sz="1200" kern="1200" dirty="0">
                <a:solidFill>
                  <a:schemeClr val="tx1"/>
                </a:solidFill>
                <a:latin typeface="+mn-lt"/>
                <a:ea typeface="+mn-ea"/>
                <a:cs typeface="+mn-cs"/>
              </a:rPr>
              <a:t>We haven’t  performed further regression based on geographical correlation between Covid-19 cases and traffic decreases;</a:t>
            </a:r>
          </a:p>
          <a:p>
            <a:pPr marL="0" indent="0">
              <a:lnSpc>
                <a:spcPct val="150000"/>
              </a:lnSpc>
              <a:spcBef>
                <a:spcPct val="0"/>
              </a:spcBef>
              <a:spcAft>
                <a:spcPts val="1200"/>
              </a:spcAft>
              <a:buFont typeface="Wingdings" panose="05000000000000000000" pitchFamily="2" charset="2"/>
              <a:buNone/>
            </a:pPr>
            <a:r>
              <a:rPr lang="en-US" altLang="zh-CN" sz="1200" kern="1200" dirty="0">
                <a:solidFill>
                  <a:schemeClr val="tx1"/>
                </a:solidFill>
                <a:latin typeface="+mn-lt"/>
                <a:ea typeface="+mn-ea"/>
                <a:cs typeface="+mn-cs"/>
              </a:rPr>
              <a:t>The clustering analysis only focuses on the shape of the time series of transport counts, without considering the size of the flow. So for some stations with few flows throughout the day, their temporal profiles may not be accurate when explained by the description of their clusters.</a:t>
            </a:r>
          </a:p>
          <a:p>
            <a:pPr marL="0" indent="0">
              <a:lnSpc>
                <a:spcPct val="150000"/>
              </a:lnSpc>
              <a:spcBef>
                <a:spcPct val="0"/>
              </a:spcBef>
              <a:spcAft>
                <a:spcPts val="1200"/>
              </a:spcAft>
              <a:buFont typeface="Wingdings" panose="05000000000000000000" pitchFamily="2" charset="2"/>
              <a:buNone/>
            </a:pPr>
            <a:r>
              <a:rPr lang="en-US" altLang="en-US" sz="1200" kern="1200" dirty="0">
                <a:solidFill>
                  <a:schemeClr val="tx1"/>
                </a:solidFill>
                <a:latin typeface="+mn-lt"/>
                <a:ea typeface="+mn-ea"/>
                <a:cs typeface="+mn-cs"/>
              </a:rPr>
              <a:t>Originally planned to add more charts reflecting macro changes </a:t>
            </a:r>
            <a:r>
              <a:rPr lang="en-US" altLang="zh-CN" sz="1200" kern="1200" dirty="0">
                <a:solidFill>
                  <a:schemeClr val="tx1"/>
                </a:solidFill>
                <a:latin typeface="+mn-lt"/>
                <a:ea typeface="+mn-ea"/>
                <a:cs typeface="+mn-cs"/>
              </a:rPr>
              <a:t>and use the number of epidemics as a base map</a:t>
            </a:r>
            <a:r>
              <a:rPr lang="en-US" altLang="en-US" sz="1200" kern="1200" dirty="0">
                <a:solidFill>
                  <a:schemeClr val="tx1"/>
                </a:solidFill>
                <a:latin typeface="+mn-lt"/>
                <a:ea typeface="+mn-ea"/>
                <a:cs typeface="+mn-cs"/>
              </a:rPr>
              <a:t> in the map interactive interface</a:t>
            </a:r>
            <a:r>
              <a:rPr lang="en-US" altLang="zh-CN" sz="1200" kern="1200" dirty="0">
                <a:solidFill>
                  <a:schemeClr val="tx1"/>
                </a:solidFill>
                <a:latin typeface="+mn-lt"/>
                <a:ea typeface="+mn-ea"/>
                <a:cs typeface="+mn-cs"/>
              </a:rPr>
              <a:t>.</a:t>
            </a:r>
            <a:endParaRPr lang="en-US" altLang="en-US" sz="1200" kern="1200" dirty="0">
              <a:solidFill>
                <a:schemeClr val="tx1"/>
              </a:solidFill>
              <a:latin typeface="+mn-lt"/>
              <a:ea typeface="+mn-ea"/>
              <a:cs typeface="+mn-cs"/>
            </a:endParaRPr>
          </a:p>
          <a:p>
            <a:pPr marL="0" indent="0">
              <a:buFont typeface="Arial" panose="020B0604020202020204" pitchFamily="34" charset="0"/>
              <a:buNone/>
            </a:pPr>
            <a:endParaRPr lang="zh-CN" altLang="en-US" sz="1200" kern="1200" dirty="0">
              <a:solidFill>
                <a:schemeClr val="tx1"/>
              </a:solidFill>
              <a:latin typeface="+mn-lt"/>
              <a:ea typeface="+mn-ea"/>
              <a:cs typeface="+mn-cs"/>
            </a:endParaRPr>
          </a:p>
        </p:txBody>
      </p:sp>
      <p:sp>
        <p:nvSpPr>
          <p:cNvPr id="4" name="灯片编号占位符 3"/>
          <p:cNvSpPr>
            <a:spLocks noGrp="1"/>
          </p:cNvSpPr>
          <p:nvPr>
            <p:ph type="sldNum" sz="quarter" idx="5"/>
          </p:nvPr>
        </p:nvSpPr>
        <p:spPr/>
        <p:txBody>
          <a:bodyPr/>
          <a:lstStyle/>
          <a:p>
            <a:fld id="{E4A3B7AA-239B-4322-A07C-515F58CD2B4E}" type="slidenum">
              <a:rPr lang="zh-CN" altLang="en-US" smtClean="0"/>
              <a:t>13</a:t>
            </a:fld>
            <a:endParaRPr lang="zh-CN" altLang="en-US"/>
          </a:p>
        </p:txBody>
      </p:sp>
    </p:spTree>
    <p:extLst>
      <p:ext uri="{BB962C8B-B14F-4D97-AF65-F5344CB8AC3E}">
        <p14:creationId xmlns:p14="http://schemas.microsoft.com/office/powerpoint/2010/main" val="20399189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i="0" u="sng" dirty="0">
                <a:solidFill>
                  <a:schemeClr val="bg1"/>
                </a:solidFill>
                <a:effectLst/>
                <a:latin typeface="微软雅黑" panose="020B0503020204020204" pitchFamily="34" charset="-122"/>
                <a:ea typeface="微软雅黑" panose="020B0503020204020204" pitchFamily="34" charset="-122"/>
              </a:rPr>
              <a:t>P2</a:t>
            </a:r>
            <a:endParaRPr lang="en-US" altLang="zh-CN" sz="1200" b="0" i="0" dirty="0">
              <a:solidFill>
                <a:srgbClr val="FFFFFF"/>
              </a:solidFill>
              <a:effectLst/>
              <a:latin typeface="Arial" panose="020B060402020202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0" i="0" dirty="0">
                <a:solidFill>
                  <a:srgbClr val="FFFFFF"/>
                </a:solidFill>
                <a:effectLst/>
                <a:latin typeface="Arial" panose="020B0604020202020204" pitchFamily="34" charset="0"/>
              </a:rPr>
              <a:t>The Underground is one of the most widely used forms of public transportation in London. However, Since the outbreak of the COVID-19, remarkable modal shifts away from public transport, especially the underground, to active and car-dependent transport were reported. experts estimated that, reduced operation of the London Underground and railway services contributed to a reducing daily trip.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u="sng" dirty="0">
                <a:solidFill>
                  <a:schemeClr val="bg1"/>
                </a:solidFill>
                <a:latin typeface="微软雅黑" panose="020B0503020204020204" pitchFamily="34" charset="-122"/>
                <a:ea typeface="微软雅黑" panose="020B0503020204020204" pitchFamily="34" charset="-122"/>
              </a:rPr>
              <a:t>Thus our story begins…</a:t>
            </a:r>
            <a:endParaRPr lang="en-US" altLang="zh-CN" sz="1200" b="0" i="0" dirty="0">
              <a:solidFill>
                <a:srgbClr val="FFFFFF"/>
              </a:solidFill>
              <a:effectLst/>
              <a:latin typeface="Arial" panose="020B0604020202020204" pitchFamily="34" charset="0"/>
            </a:endParaRPr>
          </a:p>
          <a:p>
            <a:endParaRPr lang="zh-CN" altLang="en-US"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3</a:t>
            </a:fld>
            <a:endParaRPr lang="zh-CN" altLang="en-US"/>
          </a:p>
        </p:txBody>
      </p:sp>
    </p:spTree>
    <p:extLst>
      <p:ext uri="{BB962C8B-B14F-4D97-AF65-F5344CB8AC3E}">
        <p14:creationId xmlns:p14="http://schemas.microsoft.com/office/powerpoint/2010/main" val="4674586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u="sng" dirty="0">
                <a:solidFill>
                  <a:schemeClr val="bg1"/>
                </a:solidFill>
                <a:latin typeface="微软雅黑" panose="020B0503020204020204" pitchFamily="34" charset="-122"/>
                <a:ea typeface="微软雅黑" panose="020B0503020204020204" pitchFamily="34" charset="-122"/>
              </a:rPr>
              <a:t>P3</a:t>
            </a:r>
          </a:p>
          <a:p>
            <a:endParaRPr lang="en-US" altLang="zh-CN" sz="1200" b="1" u="sng" dirty="0">
              <a:solidFill>
                <a:schemeClr val="bg1"/>
              </a:solidFill>
              <a:latin typeface="微软雅黑" panose="020B0503020204020204" pitchFamily="34" charset="-122"/>
              <a:ea typeface="微软雅黑" panose="020B0503020204020204" pitchFamily="34" charset="-122"/>
            </a:endParaRPr>
          </a:p>
          <a:p>
            <a:r>
              <a:rPr lang="en-US" altLang="zh-CN" sz="1200" b="1" u="sng" dirty="0">
                <a:solidFill>
                  <a:schemeClr val="bg1"/>
                </a:solidFill>
                <a:latin typeface="微软雅黑" panose="020B0503020204020204" pitchFamily="34" charset="-122"/>
                <a:ea typeface="微软雅黑" panose="020B0503020204020204" pitchFamily="34" charset="-122"/>
              </a:rPr>
              <a:t>with our analysis we want to demonstrate how the London Underground traffic patterns change over time before and during the COVID-19;</a:t>
            </a:r>
          </a:p>
          <a:p>
            <a:r>
              <a:rPr lang="en-US" altLang="zh-CN" sz="1200" b="1" u="sng" dirty="0">
                <a:solidFill>
                  <a:schemeClr val="bg1"/>
                </a:solidFill>
                <a:latin typeface="微软雅黑" panose="020B0503020204020204" pitchFamily="34" charset="-122"/>
                <a:ea typeface="微软雅黑" panose="020B0503020204020204" pitchFamily="34" charset="-122"/>
              </a:rPr>
              <a:t>We  want to conclude new temporal characteristics in the flow at different metro stations under the COVID-19;</a:t>
            </a:r>
          </a:p>
          <a:p>
            <a:r>
              <a:rPr lang="en-US" altLang="zh-CN" sz="1200" b="1" u="sng" dirty="0">
                <a:solidFill>
                  <a:schemeClr val="bg1"/>
                </a:solidFill>
                <a:latin typeface="微软雅黑" panose="020B0503020204020204" pitchFamily="34" charset="-122"/>
                <a:ea typeface="微软雅黑" panose="020B0503020204020204" pitchFamily="34" charset="-122"/>
              </a:rPr>
              <a:t>And Hopefully ,we want to help  government and related industries to optimize the operation of the London Underground during the pandemic.</a:t>
            </a:r>
            <a:endParaRPr lang="en-US" altLang="zh-CN" u="sng"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4</a:t>
            </a:fld>
            <a:endParaRPr lang="zh-CN" altLang="en-US"/>
          </a:p>
        </p:txBody>
      </p:sp>
    </p:spTree>
    <p:extLst>
      <p:ext uri="{BB962C8B-B14F-4D97-AF65-F5344CB8AC3E}">
        <p14:creationId xmlns:p14="http://schemas.microsoft.com/office/powerpoint/2010/main" val="9612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1" u="sng" dirty="0">
                <a:solidFill>
                  <a:schemeClr val="bg1"/>
                </a:solidFill>
                <a:latin typeface="微软雅黑" panose="020B0503020204020204" pitchFamily="34" charset="-122"/>
                <a:ea typeface="微软雅黑" panose="020B0503020204020204" pitchFamily="34" charset="-122"/>
              </a:rPr>
              <a:t>The result  shows how the London Underground traffic profiles change over time before and during the COVID-19;</a:t>
            </a:r>
          </a:p>
          <a:p>
            <a:endParaRPr lang="en-US" altLang="zh-CN" sz="1200" b="1" u="sng" dirty="0">
              <a:solidFill>
                <a:schemeClr val="bg1"/>
              </a:solidFill>
              <a:latin typeface="微软雅黑" panose="020B0503020204020204" pitchFamily="34" charset="-122"/>
              <a:ea typeface="微软雅黑" panose="020B0503020204020204" pitchFamily="34" charset="-122"/>
            </a:endParaRPr>
          </a:p>
          <a:p>
            <a:endParaRPr lang="en-US" altLang="zh-CN"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5</a:t>
            </a:fld>
            <a:endParaRPr lang="zh-CN" altLang="en-US"/>
          </a:p>
        </p:txBody>
      </p:sp>
    </p:spTree>
    <p:extLst>
      <p:ext uri="{BB962C8B-B14F-4D97-AF65-F5344CB8AC3E}">
        <p14:creationId xmlns:p14="http://schemas.microsoft.com/office/powerpoint/2010/main" val="437003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6</a:t>
            </a:fld>
            <a:endParaRPr lang="zh-CN" altLang="en-US"/>
          </a:p>
        </p:txBody>
      </p:sp>
    </p:spTree>
    <p:extLst>
      <p:ext uri="{BB962C8B-B14F-4D97-AF65-F5344CB8AC3E}">
        <p14:creationId xmlns:p14="http://schemas.microsoft.com/office/powerpoint/2010/main" val="40004203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285750" indent="-285750">
              <a:buFont typeface="Wingdings" panose="05000000000000000000" pitchFamily="2" charset="2"/>
              <a:buChar char="l"/>
            </a:pPr>
            <a:r>
              <a:rPr lang="en-US" altLang="zh-CN" b="1" dirty="0"/>
              <a:t>AS for the data source</a:t>
            </a:r>
            <a:r>
              <a:rPr lang="zh-CN" altLang="en-US" b="1" dirty="0"/>
              <a:t>：</a:t>
            </a:r>
            <a:endParaRPr lang="en-US" altLang="zh-CN" b="1" dirty="0"/>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lang="en-US" altLang="zh-CN" dirty="0"/>
              <a:t>We have</a:t>
            </a:r>
            <a:r>
              <a:rPr lang="zh-CN" altLang="en-US" dirty="0"/>
              <a:t> </a:t>
            </a:r>
            <a:r>
              <a:rPr lang="en-US" altLang="zh-CN" b="1" dirty="0"/>
              <a:t>the statistical data  </a:t>
            </a:r>
            <a:r>
              <a:rPr lang="en-US" altLang="zh-CN" dirty="0"/>
              <a:t>including </a:t>
            </a:r>
            <a:r>
              <a:rPr lang="en-US" altLang="zh-CN" sz="1200" b="1" dirty="0">
                <a:solidFill>
                  <a:srgbClr val="FFC000"/>
                </a:solidFill>
              </a:rPr>
              <a:t>Annual Metro Station journey counts from TFL, and the formal station and tube line names from </a:t>
            </a:r>
            <a:r>
              <a:rPr lang="en-US" altLang="zh-CN" sz="1200" b="1" dirty="0" err="1">
                <a:solidFill>
                  <a:srgbClr val="FFC000"/>
                </a:solidFill>
              </a:rPr>
              <a:t>tfl</a:t>
            </a:r>
            <a:r>
              <a:rPr lang="en-US" altLang="zh-CN" sz="1200" b="1" dirty="0">
                <a:solidFill>
                  <a:srgbClr val="FFC000"/>
                </a:solidFill>
              </a:rPr>
              <a:t> website, and also public transport journeys by type of </a:t>
            </a:r>
            <a:r>
              <a:rPr lang="en-US" altLang="zh-CN" sz="1200" b="1" dirty="0" err="1">
                <a:solidFill>
                  <a:srgbClr val="FFC000"/>
                </a:solidFill>
              </a:rPr>
              <a:t>transportfrom</a:t>
            </a:r>
            <a:r>
              <a:rPr lang="en-US" altLang="zh-CN" sz="1200" b="1" dirty="0">
                <a:solidFill>
                  <a:srgbClr val="FFC000"/>
                </a:solidFill>
              </a:rPr>
              <a:t> </a:t>
            </a:r>
            <a:r>
              <a:rPr lang="en-US" altLang="zh-CN" sz="1200" b="1" dirty="0" err="1">
                <a:solidFill>
                  <a:srgbClr val="FFC000"/>
                </a:solidFill>
              </a:rPr>
              <a:t>gla</a:t>
            </a:r>
            <a:r>
              <a:rPr lang="en-US" altLang="zh-CN" sz="1200" b="1" dirty="0">
                <a:solidFill>
                  <a:srgbClr val="FFC000"/>
                </a:solidFill>
              </a:rPr>
              <a:t> for comparison and supplement</a:t>
            </a:r>
            <a:r>
              <a:rPr lang="zh-CN" altLang="en-US" sz="1200" b="1" dirty="0">
                <a:solidFill>
                  <a:srgbClr val="FFC000"/>
                </a:solidFill>
              </a:rPr>
              <a:t>；</a:t>
            </a:r>
            <a:endParaRPr lang="en-US" altLang="zh-CN" sz="1200" b="1" dirty="0">
              <a:solidFill>
                <a:srgbClr val="FFC000"/>
              </a:solidFill>
            </a:endParaRPr>
          </a:p>
          <a:p>
            <a:pPr marL="285750" marR="0" lvl="0" indent="-285750" algn="l" defTabSz="914400" rtl="0" eaLnBrk="1" fontAlgn="auto" latinLnBrk="0" hangingPunct="1">
              <a:lnSpc>
                <a:spcPct val="100000"/>
              </a:lnSpc>
              <a:spcBef>
                <a:spcPts val="0"/>
              </a:spcBef>
              <a:spcAft>
                <a:spcPts val="0"/>
              </a:spcAft>
              <a:buClrTx/>
              <a:buSzTx/>
              <a:buFont typeface="Wingdings" panose="05000000000000000000" pitchFamily="2" charset="2"/>
              <a:buChar char="l"/>
              <a:tabLst/>
              <a:defRPr/>
            </a:pPr>
            <a:r>
              <a:rPr lang="en-US" altLang="zh-CN" sz="1200" b="1" dirty="0">
                <a:solidFill>
                  <a:srgbClr val="FFC000"/>
                </a:solidFill>
              </a:rPr>
              <a:t>and coronavirus cases and vaccination from </a:t>
            </a:r>
            <a:r>
              <a:rPr lang="en-US" altLang="zh-CN" sz="1200" b="1" dirty="0" err="1">
                <a:solidFill>
                  <a:srgbClr val="FFC000"/>
                </a:solidFill>
              </a:rPr>
              <a:t>gla</a:t>
            </a:r>
            <a:r>
              <a:rPr lang="en-US" altLang="zh-CN" sz="1200" b="1" dirty="0">
                <a:solidFill>
                  <a:srgbClr val="FFC000"/>
                </a:solidFill>
              </a:rPr>
              <a:t>.</a:t>
            </a:r>
          </a:p>
        </p:txBody>
      </p:sp>
      <p:sp>
        <p:nvSpPr>
          <p:cNvPr id="4" name="灯片编号占位符 3"/>
          <p:cNvSpPr>
            <a:spLocks noGrp="1"/>
          </p:cNvSpPr>
          <p:nvPr>
            <p:ph type="sldNum" sz="quarter" idx="5"/>
          </p:nvPr>
        </p:nvSpPr>
        <p:spPr/>
        <p:txBody>
          <a:bodyPr/>
          <a:lstStyle/>
          <a:p>
            <a:fld id="{E4A3B7AA-239B-4322-A07C-515F58CD2B4E}" type="slidenum">
              <a:rPr lang="zh-CN" altLang="en-US" smtClean="0"/>
              <a:t>7</a:t>
            </a:fld>
            <a:endParaRPr lang="zh-CN" altLang="en-US"/>
          </a:p>
        </p:txBody>
      </p:sp>
    </p:spTree>
    <p:extLst>
      <p:ext uri="{BB962C8B-B14F-4D97-AF65-F5344CB8AC3E}">
        <p14:creationId xmlns:p14="http://schemas.microsoft.com/office/powerpoint/2010/main" val="3674235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r>
              <a:rPr lang="en-US" altLang="zh-CN" u="sng" dirty="0">
                <a:solidFill>
                  <a:srgbClr val="003884"/>
                </a:solidFill>
                <a:effectLst/>
              </a:rPr>
              <a:t>And </a:t>
            </a:r>
            <a:r>
              <a:rPr lang="en-US" altLang="zh-CN" dirty="0"/>
              <a:t>We also have</a:t>
            </a:r>
            <a:r>
              <a:rPr lang="zh-CN" altLang="en-US" dirty="0"/>
              <a:t> </a:t>
            </a:r>
            <a:r>
              <a:rPr lang="en-US" altLang="zh-CN" b="1" u="sng" dirty="0">
                <a:solidFill>
                  <a:srgbClr val="003884"/>
                </a:solidFill>
                <a:effectLst/>
              </a:rPr>
              <a:t>the geological data including the Underground lines and stations shapefile and the London borough shapefile, both provided by GLA.</a:t>
            </a:r>
            <a:endParaRPr lang="zh-CN" altLang="en-US" b="1"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8</a:t>
            </a:fld>
            <a:endParaRPr lang="zh-CN" altLang="en-US"/>
          </a:p>
        </p:txBody>
      </p:sp>
    </p:spTree>
    <p:extLst>
      <p:ext uri="{BB962C8B-B14F-4D97-AF65-F5344CB8AC3E}">
        <p14:creationId xmlns:p14="http://schemas.microsoft.com/office/powerpoint/2010/main" val="31770113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The data is not immediately ready for use.</a:t>
            </a:r>
          </a:p>
          <a:p>
            <a:endParaRPr lang="en-US" altLang="zh-CN" dirty="0"/>
          </a:p>
          <a:p>
            <a:r>
              <a:rPr lang="en-US" altLang="zh-CN" dirty="0"/>
              <a:t>In the statistical data there are 400 stations named with appendixes; but no information about </a:t>
            </a:r>
            <a:r>
              <a:rPr lang="en-US" altLang="zh-CN" b="1" dirty="0"/>
              <a:t>line or borough</a:t>
            </a:r>
            <a:r>
              <a:rPr lang="en-US" altLang="zh-CN" dirty="0"/>
              <a:t>. In the geological data, there are 600 stations named </a:t>
            </a:r>
            <a:r>
              <a:rPr lang="en-US" altLang="zh-CN" b="1" dirty="0"/>
              <a:t>without</a:t>
            </a:r>
            <a:r>
              <a:rPr lang="en-US" altLang="zh-CN" dirty="0"/>
              <a:t> appendixes, and 28 tube lines and 33 boroughs.</a:t>
            </a:r>
          </a:p>
          <a:p>
            <a:endParaRPr lang="en-US" altLang="zh-CN"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a:t>So we  </a:t>
            </a:r>
            <a:r>
              <a:rPr lang="en-US" altLang="zh-CN" b="1" dirty="0"/>
              <a:t>preprocessed the data</a:t>
            </a:r>
            <a:r>
              <a:rPr lang="en-US" altLang="zh-CN" dirty="0"/>
              <a:t>.</a:t>
            </a:r>
          </a:p>
          <a:p>
            <a:r>
              <a:rPr lang="en-US" altLang="zh-CN" dirty="0"/>
              <a:t>We unified the number, name and </a:t>
            </a:r>
            <a:r>
              <a:rPr lang="en-US" altLang="zh-CN" sz="1200" b="1" dirty="0">
                <a:solidFill>
                  <a:schemeClr val="bg1"/>
                </a:solidFill>
                <a:latin typeface="微软雅黑" panose="020B0503020204020204" pitchFamily="34" charset="-122"/>
                <a:ea typeface="微软雅黑" panose="020B0503020204020204" pitchFamily="34" charset="-122"/>
              </a:rPr>
              <a:t>location </a:t>
            </a:r>
            <a:r>
              <a:rPr lang="en-US" altLang="zh-CN" sz="1200" b="1" dirty="0">
                <a:solidFill>
                  <a:srgbClr val="FF0000"/>
                </a:solidFill>
                <a:latin typeface="微软雅黑" panose="020B0503020204020204" pitchFamily="34" charset="-122"/>
                <a:ea typeface="微软雅黑" panose="020B0503020204020204" pitchFamily="34" charset="-122"/>
              </a:rPr>
              <a:t>of stations and tube lines in both datasets </a:t>
            </a:r>
            <a:r>
              <a:rPr lang="en-US" altLang="zh-CN" sz="1200" b="1" dirty="0">
                <a:solidFill>
                  <a:schemeClr val="bg1"/>
                </a:solidFill>
                <a:latin typeface="微软雅黑" panose="020B0503020204020204" pitchFamily="34" charset="-122"/>
                <a:ea typeface="微软雅黑" panose="020B0503020204020204" pitchFamily="34" charset="-122"/>
              </a:rPr>
              <a:t>with </a:t>
            </a:r>
            <a:r>
              <a:rPr lang="en-US" altLang="zh-CN" sz="1200" b="1" dirty="0">
                <a:solidFill>
                  <a:schemeClr val="accent4"/>
                </a:solidFill>
                <a:latin typeface="微软雅黑" panose="020B0503020204020204" pitchFamily="34" charset="-122"/>
                <a:ea typeface="微软雅黑" panose="020B0503020204020204" pitchFamily="34" charset="-122"/>
              </a:rPr>
              <a:t>QGIS;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chemeClr val="bg1"/>
                </a:solidFill>
                <a:latin typeface="微软雅黑" panose="020B0503020204020204" pitchFamily="34" charset="-122"/>
                <a:ea typeface="微软雅黑" panose="020B0503020204020204" pitchFamily="34" charset="-122"/>
              </a:rPr>
              <a:t>We assign line and borough information to the corresponding </a:t>
            </a:r>
            <a:r>
              <a:rPr lang="en-US" altLang="zh-CN" sz="1200" b="1" dirty="0">
                <a:solidFill>
                  <a:srgbClr val="FF0000"/>
                </a:solidFill>
                <a:latin typeface="微软雅黑" panose="020B0503020204020204" pitchFamily="34" charset="-122"/>
                <a:ea typeface="微软雅黑" panose="020B0503020204020204" pitchFamily="34" charset="-122"/>
              </a:rPr>
              <a:t>stations</a:t>
            </a:r>
            <a:r>
              <a:rPr lang="en-US" altLang="zh-CN" sz="1200" b="1" dirty="0">
                <a:solidFill>
                  <a:schemeClr val="bg1"/>
                </a:solidFill>
                <a:latin typeface="微软雅黑" panose="020B0503020204020204" pitchFamily="34" charset="-122"/>
                <a:ea typeface="微软雅黑" panose="020B0503020204020204" pitchFamily="34" charset="-122"/>
              </a:rPr>
              <a:t> with </a:t>
            </a:r>
            <a:r>
              <a:rPr lang="en-US" altLang="zh-CN" sz="1200" b="1" dirty="0">
                <a:solidFill>
                  <a:schemeClr val="accent4"/>
                </a:solidFill>
                <a:latin typeface="微软雅黑" panose="020B0503020204020204" pitchFamily="34" charset="-122"/>
                <a:ea typeface="微软雅黑" panose="020B0503020204020204" pitchFamily="34" charset="-122"/>
              </a:rPr>
              <a:t>Pandas</a:t>
            </a:r>
            <a:r>
              <a:rPr lang="en-US" altLang="zh-CN" sz="1200" b="1" dirty="0">
                <a:solidFill>
                  <a:schemeClr val="bg1"/>
                </a:solidFill>
                <a:latin typeface="微软雅黑" panose="020B0503020204020204" pitchFamily="34" charset="-122"/>
                <a:ea typeface="微软雅黑" panose="020B0503020204020204" pitchFamily="34" charset="-122"/>
              </a:rPr>
              <a: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chemeClr val="bg1"/>
                </a:solidFill>
                <a:latin typeface="微软雅黑" panose="020B0503020204020204" pitchFamily="34" charset="-122"/>
                <a:ea typeface="微软雅黑" panose="020B0503020204020204" pitchFamily="34" charset="-122"/>
              </a:rPr>
              <a:t>And we assign station Information to the corresponding </a:t>
            </a:r>
            <a:r>
              <a:rPr lang="en-US" altLang="zh-CN" sz="1200" b="1" dirty="0">
                <a:solidFill>
                  <a:srgbClr val="FF0000"/>
                </a:solidFill>
                <a:latin typeface="微软雅黑" panose="020B0503020204020204" pitchFamily="34" charset="-122"/>
                <a:ea typeface="微软雅黑" panose="020B0503020204020204" pitchFamily="34" charset="-122"/>
              </a:rPr>
              <a:t>tube lines </a:t>
            </a:r>
            <a:r>
              <a:rPr lang="en-US" altLang="zh-CN" sz="1200" b="1" dirty="0">
                <a:solidFill>
                  <a:schemeClr val="bg1"/>
                </a:solidFill>
                <a:latin typeface="微软雅黑" panose="020B0503020204020204" pitchFamily="34" charset="-122"/>
                <a:ea typeface="微软雅黑" panose="020B0503020204020204" pitchFamily="34" charset="-122"/>
              </a:rPr>
              <a:t>and </a:t>
            </a:r>
            <a:r>
              <a:rPr lang="en-US" altLang="zh-CN" sz="1200" b="1" dirty="0">
                <a:solidFill>
                  <a:srgbClr val="FF0000"/>
                </a:solidFill>
                <a:latin typeface="微软雅黑" panose="020B0503020204020204" pitchFamily="34" charset="-122"/>
                <a:ea typeface="微软雅黑" panose="020B0503020204020204" pitchFamily="34" charset="-122"/>
              </a:rPr>
              <a:t>boroughs </a:t>
            </a:r>
            <a:r>
              <a:rPr lang="en-US" altLang="zh-CN" sz="1200" b="1" dirty="0">
                <a:solidFill>
                  <a:schemeClr val="bg1"/>
                </a:solidFill>
                <a:latin typeface="微软雅黑" panose="020B0503020204020204" pitchFamily="34" charset="-122"/>
                <a:ea typeface="微软雅黑" panose="020B0503020204020204" pitchFamily="34" charset="-122"/>
              </a:rPr>
              <a:t>with </a:t>
            </a:r>
            <a:r>
              <a:rPr lang="en-US" altLang="zh-CN" sz="1200" b="1" dirty="0">
                <a:solidFill>
                  <a:schemeClr val="accent4"/>
                </a:solidFill>
                <a:latin typeface="微软雅黑" panose="020B0503020204020204" pitchFamily="34" charset="-122"/>
                <a:ea typeface="微软雅黑" panose="020B0503020204020204" pitchFamily="34" charset="-122"/>
              </a:rPr>
              <a:t>Pandas</a:t>
            </a:r>
            <a:r>
              <a:rPr lang="en-US" altLang="zh-CN" sz="1200" b="1" dirty="0">
                <a:solidFill>
                  <a:schemeClr val="bg1"/>
                </a:solidFill>
                <a:latin typeface="微软雅黑" panose="020B0503020204020204" pitchFamily="34" charset="-122"/>
                <a:ea typeface="微软雅黑" panose="020B0503020204020204" pitchFamily="34" charset="-122"/>
              </a:rPr>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b="1" dirty="0">
              <a:solidFill>
                <a:schemeClr val="bg1"/>
              </a:solidFill>
              <a:latin typeface="微软雅黑" panose="020B0503020204020204" pitchFamily="34" charset="-122"/>
              <a:ea typeface="微软雅黑" panose="020B0503020204020204" pitchFamily="34" charset="-122"/>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sz="1200" b="1" dirty="0">
                <a:solidFill>
                  <a:schemeClr val="bg1"/>
                </a:solidFill>
                <a:latin typeface="微软雅黑" panose="020B0503020204020204" pitchFamily="34" charset="-122"/>
                <a:ea typeface="微软雅黑" panose="020B0503020204020204" pitchFamily="34" charset="-122"/>
              </a:rPr>
              <a:t>This process is </a:t>
            </a:r>
            <a:r>
              <a:rPr lang="en-US" altLang="zh-CN" b="1" i="0" dirty="0">
                <a:solidFill>
                  <a:srgbClr val="333333"/>
                </a:solidFill>
                <a:effectLst/>
                <a:latin typeface="Arial" panose="020B0604020202020204" pitchFamily="34" charset="0"/>
              </a:rPr>
              <a:t>time-consuming.</a:t>
            </a:r>
            <a:endParaRPr lang="en-US" altLang="zh-CN" sz="1200" b="1" dirty="0">
              <a:solidFill>
                <a:schemeClr val="bg1"/>
              </a:solidFill>
              <a:latin typeface="微软雅黑" panose="020B0503020204020204" pitchFamily="34" charset="-122"/>
              <a:ea typeface="微软雅黑" panose="020B0503020204020204" pitchFamily="34" charset="-122"/>
            </a:endParaRPr>
          </a:p>
          <a:p>
            <a:endParaRPr lang="en-US" altLang="zh-CN" sz="1200" b="1" dirty="0">
              <a:solidFill>
                <a:schemeClr val="accent4"/>
              </a:solidFill>
              <a:latin typeface="微软雅黑" panose="020B0503020204020204" pitchFamily="34" charset="-122"/>
              <a:ea typeface="微软雅黑" panose="020B0503020204020204" pitchFamily="34" charset="-122"/>
            </a:endParaRPr>
          </a:p>
          <a:p>
            <a:endParaRPr lang="en-US" altLang="zh-CN"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9</a:t>
            </a:fld>
            <a:endParaRPr lang="zh-CN" altLang="en-US"/>
          </a:p>
        </p:txBody>
      </p:sp>
    </p:spTree>
    <p:extLst>
      <p:ext uri="{BB962C8B-B14F-4D97-AF65-F5344CB8AC3E}">
        <p14:creationId xmlns:p14="http://schemas.microsoft.com/office/powerpoint/2010/main" val="37623903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333333"/>
                </a:solidFill>
                <a:effectLst/>
                <a:latin typeface="Arial" panose="020B0604020202020204" pitchFamily="34" charset="0"/>
              </a:rPr>
              <a:t>Our analysis is </a:t>
            </a:r>
            <a:r>
              <a:rPr lang="en-US" altLang="zh-CN" b="1" i="0" dirty="0">
                <a:solidFill>
                  <a:srgbClr val="333333"/>
                </a:solidFill>
                <a:effectLst/>
                <a:latin typeface="Arial" panose="020B0604020202020204" pitchFamily="34" charset="0"/>
              </a:rPr>
              <a:t>a three-step </a:t>
            </a:r>
            <a:r>
              <a:rPr lang="en-US" altLang="zh-CN" b="0" i="0" dirty="0">
                <a:solidFill>
                  <a:srgbClr val="333333"/>
                </a:solidFill>
                <a:effectLst/>
                <a:latin typeface="Arial" panose="020B0604020202020204" pitchFamily="34" charset="0"/>
              </a:rPr>
              <a:t>process based on data about underground journeys and covid-19 cases.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b="0" i="0" dirty="0">
                <a:solidFill>
                  <a:srgbClr val="333333"/>
                </a:solidFill>
                <a:effectLst/>
                <a:latin typeface="Arial" panose="020B0604020202020204" pitchFamily="34" charset="0"/>
              </a:rPr>
              <a:t>At the macro level,  through </a:t>
            </a:r>
            <a:r>
              <a:rPr lang="en-US" altLang="zh-CN" b="1" i="0" dirty="0">
                <a:solidFill>
                  <a:srgbClr val="333333"/>
                </a:solidFill>
                <a:effectLst/>
                <a:latin typeface="Arial" panose="020B0604020202020204" pitchFamily="34" charset="0"/>
              </a:rPr>
              <a:t>data visualization </a:t>
            </a:r>
            <a:r>
              <a:rPr lang="en-US" altLang="zh-CN" b="0" i="0" dirty="0">
                <a:solidFill>
                  <a:srgbClr val="333333"/>
                </a:solidFill>
                <a:effectLst/>
                <a:latin typeface="Arial" panose="020B0604020202020204" pitchFamily="34" charset="0"/>
              </a:rPr>
              <a:t>,we demonstrate general trend in public transportation and unique changes in underground journeys;</a:t>
            </a:r>
          </a:p>
          <a:p>
            <a:r>
              <a:rPr lang="en-US" altLang="zh-CN" b="0" i="0" dirty="0">
                <a:solidFill>
                  <a:srgbClr val="333333"/>
                </a:solidFill>
                <a:effectLst/>
                <a:latin typeface="Arial" panose="020B0604020202020204" pitchFamily="34" charset="0"/>
              </a:rPr>
              <a:t>At the meso level, we use </a:t>
            </a:r>
            <a:r>
              <a:rPr lang="en-US" altLang="zh-CN" sz="1200" b="1" dirty="0">
                <a:solidFill>
                  <a:srgbClr val="FFC000"/>
                </a:solidFill>
                <a:latin typeface="Times New Roman" panose="02020603050405020304" pitchFamily="18" charset="0"/>
                <a:ea typeface="等线" panose="02010600030101010101" pitchFamily="2" charset="-122"/>
              </a:rPr>
              <a:t>Data Visualization, and  Regression</a:t>
            </a:r>
            <a:r>
              <a:rPr lang="en-US" altLang="zh-CN" sz="1200" b="0" dirty="0">
                <a:solidFill>
                  <a:srgbClr val="FFC000"/>
                </a:solidFill>
                <a:latin typeface="Times New Roman" panose="02020603050405020304" pitchFamily="18" charset="0"/>
                <a:ea typeface="等线" panose="02010600030101010101" pitchFamily="2" charset="-122"/>
              </a:rPr>
              <a:t>, to demonstrate </a:t>
            </a:r>
            <a:r>
              <a:rPr lang="en-US" altLang="zh-CN" sz="1200" b="1" dirty="0">
                <a:solidFill>
                  <a:schemeClr val="bg1"/>
                </a:solidFill>
                <a:latin typeface="Times New Roman" panose="02020603050405020304" pitchFamily="18" charset="0"/>
                <a:ea typeface="等线" panose="02010600030101010101" pitchFamily="2" charset="-122"/>
              </a:rPr>
              <a:t>journey changes in</a:t>
            </a:r>
            <a:r>
              <a:rPr lang="en-US" altLang="zh-CN" sz="1200" b="0" dirty="0">
                <a:solidFill>
                  <a:srgbClr val="FFC000"/>
                </a:solidFill>
                <a:latin typeface="Times New Roman" panose="02020603050405020304" pitchFamily="18" charset="0"/>
                <a:ea typeface="等线" panose="02010600030101010101" pitchFamily="2" charset="-122"/>
              </a:rPr>
              <a:t> </a:t>
            </a:r>
            <a:r>
              <a:rPr lang="en-US" altLang="zh-CN" sz="1200" b="1" dirty="0">
                <a:solidFill>
                  <a:srgbClr val="FFC000"/>
                </a:solidFill>
                <a:latin typeface="Times New Roman" panose="02020603050405020304" pitchFamily="18" charset="0"/>
                <a:ea typeface="等线" panose="02010600030101010101" pitchFamily="2" charset="-122"/>
              </a:rPr>
              <a:t>tube line level</a:t>
            </a:r>
            <a:r>
              <a:rPr lang="en-US" altLang="zh-CN" sz="1200" b="0" dirty="0">
                <a:solidFill>
                  <a:srgbClr val="FFC000"/>
                </a:solidFill>
                <a:latin typeface="Times New Roman" panose="02020603050405020304" pitchFamily="18" charset="0"/>
                <a:ea typeface="等线" panose="02010600030101010101" pitchFamily="2" charset="-122"/>
              </a:rPr>
              <a:t> and </a:t>
            </a:r>
            <a:r>
              <a:rPr lang="en-US" altLang="zh-CN" sz="1200" b="1" dirty="0">
                <a:solidFill>
                  <a:srgbClr val="FFC000"/>
                </a:solidFill>
                <a:latin typeface="Times New Roman" panose="02020603050405020304" pitchFamily="18" charset="0"/>
                <a:ea typeface="等线" panose="02010600030101010101" pitchFamily="2" charset="-122"/>
              </a:rPr>
              <a:t>borough level</a:t>
            </a:r>
            <a:r>
              <a:rPr lang="en-US" altLang="zh-CN" sz="1200" b="0" dirty="0">
                <a:solidFill>
                  <a:srgbClr val="FFC000"/>
                </a:solidFill>
                <a:latin typeface="Times New Roman" panose="02020603050405020304" pitchFamily="18" charset="0"/>
                <a:ea typeface="等线" panose="02010600030101010101" pitchFamily="2" charset="-122"/>
              </a:rPr>
              <a:t>, and find the covid-19’s </a:t>
            </a:r>
            <a:r>
              <a:rPr lang="en-US" altLang="zh-CN" sz="1200" b="1" dirty="0">
                <a:solidFill>
                  <a:schemeClr val="bg1"/>
                </a:solidFill>
                <a:latin typeface="Times New Roman" panose="02020603050405020304" pitchFamily="18" charset="0"/>
                <a:ea typeface="等线" panose="02010600030101010101" pitchFamily="2" charset="-122"/>
              </a:rPr>
              <a:t>impact on underground journeys at borough</a:t>
            </a:r>
            <a:r>
              <a:rPr lang="zh-CN" altLang="en-US" sz="1200" b="1" dirty="0">
                <a:solidFill>
                  <a:schemeClr val="bg1"/>
                </a:solidFill>
                <a:latin typeface="Times New Roman" panose="02020603050405020304" pitchFamily="18" charset="0"/>
                <a:ea typeface="等线" panose="02010600030101010101" pitchFamily="2" charset="-122"/>
              </a:rPr>
              <a:t> </a:t>
            </a:r>
            <a:r>
              <a:rPr lang="en-US" altLang="zh-CN" sz="1200" b="1" dirty="0">
                <a:solidFill>
                  <a:schemeClr val="bg1"/>
                </a:solidFill>
                <a:latin typeface="Times New Roman" panose="02020603050405020304" pitchFamily="18" charset="0"/>
                <a:ea typeface="等线" panose="02010600030101010101" pitchFamily="2" charset="-122"/>
              </a:rPr>
              <a:t>level.</a:t>
            </a:r>
            <a:r>
              <a:rPr lang="en-US" altLang="zh-CN" sz="1200" b="0" dirty="0">
                <a:solidFill>
                  <a:srgbClr val="FFC000"/>
                </a:solidFill>
                <a:latin typeface="Times New Roman" panose="02020603050405020304" pitchFamily="18" charset="0"/>
                <a:ea typeface="等线" panose="02010600030101010101" pitchFamily="2" charset="-122"/>
              </a:rPr>
              <a:t> </a:t>
            </a:r>
            <a:endParaRPr lang="zh-CN" altLang="en-US" sz="1200" b="0" dirty="0">
              <a:solidFill>
                <a:srgbClr val="FFC000"/>
              </a:solidFill>
            </a:endParaRPr>
          </a:p>
          <a:p>
            <a:r>
              <a:rPr lang="en-US" altLang="zh-CN" b="0" i="0" dirty="0">
                <a:solidFill>
                  <a:srgbClr val="333333"/>
                </a:solidFill>
                <a:effectLst/>
                <a:latin typeface="Arial" panose="020B0604020202020204" pitchFamily="34" charset="0"/>
              </a:rPr>
              <a:t>At the micro level, we use </a:t>
            </a:r>
            <a:r>
              <a:rPr lang="en-US" altLang="zh-CN" sz="1200" b="1" dirty="0">
                <a:solidFill>
                  <a:srgbClr val="FFC000"/>
                </a:solidFill>
                <a:latin typeface="Times New Roman" panose="02020603050405020304" pitchFamily="18" charset="0"/>
                <a:ea typeface="等线" panose="02010600030101010101" pitchFamily="2" charset="-122"/>
              </a:rPr>
              <a:t>Dynamic Time Warping (DTW)  Clustering</a:t>
            </a:r>
            <a:r>
              <a:rPr lang="en-US" altLang="zh-CN" sz="1200" b="0" dirty="0">
                <a:solidFill>
                  <a:srgbClr val="FFC000"/>
                </a:solidFill>
                <a:latin typeface="Times New Roman" panose="02020603050405020304" pitchFamily="18" charset="0"/>
                <a:ea typeface="等线" panose="02010600030101010101" pitchFamily="2" charset="-122"/>
              </a:rPr>
              <a:t>, to </a:t>
            </a:r>
            <a:r>
              <a:rPr lang="en-US" altLang="zh-CN" sz="1200" b="1" u="sng" dirty="0">
                <a:solidFill>
                  <a:schemeClr val="bg1"/>
                </a:solidFill>
                <a:latin typeface="微软雅黑" panose="020B0503020204020204" pitchFamily="34" charset="-122"/>
                <a:ea typeface="微软雅黑" panose="020B0503020204020204" pitchFamily="34" charset="-122"/>
              </a:rPr>
              <a:t>conclude new temporal characteristics in the flow at different metro stations under the COVID-19.</a:t>
            </a:r>
          </a:p>
          <a:p>
            <a:endParaRPr lang="en-US" altLang="zh-CN" sz="1200" b="1" u="sng" dirty="0">
              <a:solidFill>
                <a:schemeClr val="bg1"/>
              </a:solidFill>
              <a:latin typeface="微软雅黑" panose="020B0503020204020204" pitchFamily="34" charset="-122"/>
              <a:ea typeface="微软雅黑" panose="020B0503020204020204" pitchFamily="34" charset="-122"/>
            </a:endParaRPr>
          </a:p>
          <a:p>
            <a:r>
              <a:rPr lang="en-US" altLang="zh-CN" sz="1200" b="1" u="sng" dirty="0">
                <a:solidFill>
                  <a:schemeClr val="bg1"/>
                </a:solidFill>
                <a:latin typeface="微软雅黑" panose="020B0503020204020204" pitchFamily="34" charset="-122"/>
                <a:ea typeface="微软雅黑" panose="020B0503020204020204" pitchFamily="34" charset="-122"/>
              </a:rPr>
              <a:t>At each stage ,we will have some different </a:t>
            </a:r>
            <a:r>
              <a:rPr lang="en-US" altLang="zh-CN" sz="1200" b="1" u="sng" dirty="0" err="1">
                <a:solidFill>
                  <a:schemeClr val="bg1"/>
                </a:solidFill>
                <a:latin typeface="微软雅黑" panose="020B0503020204020204" pitchFamily="34" charset="-122"/>
                <a:ea typeface="微软雅黑" panose="020B0503020204020204" pitchFamily="34" charset="-122"/>
              </a:rPr>
              <a:t>fidings</a:t>
            </a:r>
            <a:r>
              <a:rPr lang="en-US" altLang="zh-CN" sz="1200" b="1" u="sng" dirty="0">
                <a:solidFill>
                  <a:schemeClr val="bg1"/>
                </a:solidFill>
                <a:latin typeface="微软雅黑" panose="020B0503020204020204" pitchFamily="34" charset="-122"/>
                <a:ea typeface="微软雅黑" panose="020B0503020204020204" pitchFamily="34" charset="-122"/>
              </a:rPr>
              <a:t>.</a:t>
            </a:r>
            <a:endParaRPr lang="zh-CN" altLang="en-US" dirty="0"/>
          </a:p>
        </p:txBody>
      </p:sp>
      <p:sp>
        <p:nvSpPr>
          <p:cNvPr id="4" name="灯片编号占位符 3"/>
          <p:cNvSpPr>
            <a:spLocks noGrp="1"/>
          </p:cNvSpPr>
          <p:nvPr>
            <p:ph type="sldNum" sz="quarter" idx="5"/>
          </p:nvPr>
        </p:nvSpPr>
        <p:spPr/>
        <p:txBody>
          <a:bodyPr/>
          <a:lstStyle/>
          <a:p>
            <a:fld id="{E4A3B7AA-239B-4322-A07C-515F58CD2B4E}" type="slidenum">
              <a:rPr lang="zh-CN" altLang="en-US" smtClean="0"/>
              <a:t>10</a:t>
            </a:fld>
            <a:endParaRPr lang="zh-CN" altLang="en-US"/>
          </a:p>
        </p:txBody>
      </p:sp>
    </p:spTree>
    <p:extLst>
      <p:ext uri="{BB962C8B-B14F-4D97-AF65-F5344CB8AC3E}">
        <p14:creationId xmlns:p14="http://schemas.microsoft.com/office/powerpoint/2010/main" val="22625539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956925E-4BE9-4A60-A62A-DA71411391CA}"/>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BA36CE2-36B2-45C7-A4C4-CDC09A7CCEE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AAB27B54-4591-4B4B-B099-5E0889761BB7}"/>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D49CB69F-1EC7-43F1-8B8B-543BAA04384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DF31DA4-43D5-4223-B241-8424F101B393}"/>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34741777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89CD6C-14E2-4B90-A973-F57DA5A386E7}"/>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2A3A1B95-4837-4854-BEC3-320333195FE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0CEBD043-CA13-4F77-8250-F26747288748}"/>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3A0BC9F9-EAF5-4193-AD4B-A69496A2FC2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6194404-2169-4257-A7B2-1B6EEBEE33F3}"/>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2807095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1670F3E1-EC86-40A8-8A67-C82AD8B3A826}"/>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8B42E93D-1B63-4E45-94F4-F30B8B3E96A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D60F11E-087A-4CB3-8704-1B52B38987AF}"/>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72FFB07D-508C-4B04-925F-CA3AC7913F6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3B2F4763-8EEB-4765-AFBA-623CA20870E8}"/>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12667968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2CF5BF-561C-4A1E-A146-FDD13E340589}"/>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347CB7C-AE87-4FDF-9055-C9B60B09FC3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1C9D96C-FF03-4AA8-AFB9-A538594CD325}"/>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CE998A05-97B1-4652-9EE8-D18CB4EE423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1AAAD704-6992-4966-82BD-328A6C61A6FF}"/>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1707511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FBD299-294A-482F-ADDA-DD3009EA6F56}"/>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4A0B2D52-8188-4A6F-875F-99BA8D439E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B0C3AAE5-E250-4AA7-A037-196EA0534B99}"/>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7E01C2FA-95A0-47D1-AEB0-15A428282093}"/>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04B7DDC4-CAED-49C6-9EFB-C5097B4D59A0}"/>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35140999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16BB775-3D67-4BC3-B7DF-6BA8C6DA771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6998EE0-4659-4BE5-A8CD-A333B335B397}"/>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AA591318-3BFB-4974-A7B9-83795ABC8656}"/>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907E530-4C06-4E44-9C76-162ECAA14849}"/>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6" name="页脚占位符 5">
            <a:extLst>
              <a:ext uri="{FF2B5EF4-FFF2-40B4-BE49-F238E27FC236}">
                <a16:creationId xmlns:a16="http://schemas.microsoft.com/office/drawing/2014/main" id="{FEF5183C-AAA6-4FC6-B6EB-EC7898BD188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C7CF5D55-6763-40BC-8251-94F1C2B57588}"/>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2282107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ACD50BC-9327-43CA-AD2E-B939484EFA55}"/>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7552109C-DF1C-466A-8661-B5C25FFBA15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79CBB41-EC1E-45E1-B844-D0A30B31AA33}"/>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22F7AE6C-28C6-406D-BDAD-704596D85F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BBA75BD2-2E4D-46D8-AA9F-0653B33DFFF7}"/>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BC691519-73D2-4DC6-AE93-FB6E74A5DA63}"/>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8" name="页脚占位符 7">
            <a:extLst>
              <a:ext uri="{FF2B5EF4-FFF2-40B4-BE49-F238E27FC236}">
                <a16:creationId xmlns:a16="http://schemas.microsoft.com/office/drawing/2014/main" id="{9D67C0C9-0636-4144-B450-9C52E41C034C}"/>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E87E46AD-A1FE-4DE8-A223-97B6E06CFBDF}"/>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19185990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89E5413-CB4C-4E92-B181-5C5C9DC2574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28F47A5C-4F9E-4DD3-8FDD-B58E14B37A22}"/>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4" name="页脚占位符 3">
            <a:extLst>
              <a:ext uri="{FF2B5EF4-FFF2-40B4-BE49-F238E27FC236}">
                <a16:creationId xmlns:a16="http://schemas.microsoft.com/office/drawing/2014/main" id="{459CD5C1-58F1-4CCC-9844-1ED4A55FDB07}"/>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B6F9FFA5-A04C-4F1D-AEB3-479C4B3F95D8}"/>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24721343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7FB3AF2-4776-4FD1-8737-73F87CB50162}"/>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3" name="页脚占位符 2">
            <a:extLst>
              <a:ext uri="{FF2B5EF4-FFF2-40B4-BE49-F238E27FC236}">
                <a16:creationId xmlns:a16="http://schemas.microsoft.com/office/drawing/2014/main" id="{BD4F83C4-28CA-4A85-8E95-66792550006E}"/>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7CA27188-4322-4FCA-8F98-EDAC2B0872FD}"/>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367693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641C34-9D0D-4F89-A69F-7A54478C05E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146D49D0-0322-4CD7-9137-BCAE81D9117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9659EC5B-203D-4B87-A21A-1C09788AFF1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7E2DAB0-AA6C-4F63-9542-9ABD13DD3632}"/>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6" name="页脚占位符 5">
            <a:extLst>
              <a:ext uri="{FF2B5EF4-FFF2-40B4-BE49-F238E27FC236}">
                <a16:creationId xmlns:a16="http://schemas.microsoft.com/office/drawing/2014/main" id="{0B05E4AB-CE4E-46F8-B663-2F0D105B07DD}"/>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D2484262-A4DC-44E9-BE3E-401A8A625513}"/>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52136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96BBB3-23B4-4A72-BB25-CB2F9A89BCEC}"/>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225BF8BF-27A6-4883-8680-1AB7B6E8270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AEBB9532-EBE6-44D6-840E-EAA2B781D8A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4ACDDC9A-235C-4669-A011-D8434E23CFBA}"/>
              </a:ext>
            </a:extLst>
          </p:cNvPr>
          <p:cNvSpPr>
            <a:spLocks noGrp="1"/>
          </p:cNvSpPr>
          <p:nvPr>
            <p:ph type="dt" sz="half" idx="10"/>
          </p:nvPr>
        </p:nvSpPr>
        <p:spPr/>
        <p:txBody>
          <a:bodyPr/>
          <a:lstStyle/>
          <a:p>
            <a:fld id="{642E7AA3-D126-4576-8E71-1914334B60CF}" type="datetimeFigureOut">
              <a:rPr lang="zh-CN" altLang="en-US" smtClean="0"/>
              <a:t>2021/5/18</a:t>
            </a:fld>
            <a:endParaRPr lang="zh-CN" altLang="en-US"/>
          </a:p>
        </p:txBody>
      </p:sp>
      <p:sp>
        <p:nvSpPr>
          <p:cNvPr id="6" name="页脚占位符 5">
            <a:extLst>
              <a:ext uri="{FF2B5EF4-FFF2-40B4-BE49-F238E27FC236}">
                <a16:creationId xmlns:a16="http://schemas.microsoft.com/office/drawing/2014/main" id="{33A2BD03-A3B5-4D03-BB71-C3BB3F236D9C}"/>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ABB29FC-0C81-4C7A-88C2-5B4B6164E5ED}"/>
              </a:ext>
            </a:extLst>
          </p:cNvPr>
          <p:cNvSpPr>
            <a:spLocks noGrp="1"/>
          </p:cNvSpPr>
          <p:nvPr>
            <p:ph type="sldNum" sz="quarter" idx="12"/>
          </p:nvPr>
        </p:nvSpPr>
        <p:spPr/>
        <p:txBody>
          <a:body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36559287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3B832FD5-FBBC-46C2-90A4-F4F5D698B8A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1453D04A-143C-44BC-BDBB-79FAA630ECD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1879111C-380F-419A-96B7-DB63E10EAF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2E7AA3-D126-4576-8E71-1914334B60CF}" type="datetimeFigureOut">
              <a:rPr lang="zh-CN" altLang="en-US" smtClean="0"/>
              <a:t>2021/5/18</a:t>
            </a:fld>
            <a:endParaRPr lang="zh-CN" altLang="en-US"/>
          </a:p>
        </p:txBody>
      </p:sp>
      <p:sp>
        <p:nvSpPr>
          <p:cNvPr id="5" name="页脚占位符 4">
            <a:extLst>
              <a:ext uri="{FF2B5EF4-FFF2-40B4-BE49-F238E27FC236}">
                <a16:creationId xmlns:a16="http://schemas.microsoft.com/office/drawing/2014/main" id="{5AC160C9-5FA6-431F-B0E0-A20AE46E438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D4010AC5-27C1-43E2-B11C-6743281E8A4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3B817A-63C8-42D3-AA82-4BEB75E91336}" type="slidenum">
              <a:rPr lang="zh-CN" altLang="en-US" smtClean="0"/>
              <a:t>‹#›</a:t>
            </a:fld>
            <a:endParaRPr lang="zh-CN" altLang="en-US"/>
          </a:p>
        </p:txBody>
      </p:sp>
    </p:spTree>
    <p:extLst>
      <p:ext uri="{BB962C8B-B14F-4D97-AF65-F5344CB8AC3E}">
        <p14:creationId xmlns:p14="http://schemas.microsoft.com/office/powerpoint/2010/main" val="18252626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openxmlformats.org/officeDocument/2006/relationships/image" Target="../media/image4.png"/><Relationship Id="rId4" Type="http://schemas.microsoft.com/office/2007/relationships/hdphoto" Target="../media/hdphoto3.wdp"/></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3" Type="http://schemas.openxmlformats.org/officeDocument/2006/relationships/hyperlink" Target="http://crowding.data.tfl.gov.uk/" TargetMode="External"/><Relationship Id="rId7" Type="http://schemas.openxmlformats.org/officeDocument/2006/relationships/image" Target="../media/image5.png"/><Relationship Id="rId12"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hyperlink" Target="https://data.london.gov.uk/dataset/coronavirus--covid-19--cases" TargetMode="External"/><Relationship Id="rId11" Type="http://schemas.openxmlformats.org/officeDocument/2006/relationships/image" Target="../media/image9.png"/><Relationship Id="rId5" Type="http://schemas.openxmlformats.org/officeDocument/2006/relationships/hyperlink" Target="https://data.london.gov.uk/dataset/london-borough-profiles" TargetMode="External"/><Relationship Id="rId10" Type="http://schemas.openxmlformats.org/officeDocument/2006/relationships/image" Target="../media/image8.png"/><Relationship Id="rId4" Type="http://schemas.openxmlformats.org/officeDocument/2006/relationships/hyperlink" Target="https://tfl.gov.uk/travel-information/stations-stops-and-piers/" TargetMode="External"/><Relationship Id="rId9" Type="http://schemas.openxmlformats.org/officeDocument/2006/relationships/image" Target="../media/image7.png"/><Relationship Id="rId14" Type="http://schemas.openxmlformats.org/officeDocument/2006/relationships/image" Target="../media/image4.png"/></Relationships>
</file>

<file path=ppt/slides/_rels/slide8.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12.jpg"/><Relationship Id="rId7" Type="http://schemas.openxmlformats.org/officeDocument/2006/relationships/hyperlink" Target="https://data.london.gov.uk/dataset/london-borough-profiles" TargetMode="External"/><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hyperlink" Target="https://www.doogal.co.uk/london_stations.php" TargetMode="External"/><Relationship Id="rId11" Type="http://schemas.openxmlformats.org/officeDocument/2006/relationships/image" Target="../media/image4.png"/><Relationship Id="rId5" Type="http://schemas.openxmlformats.org/officeDocument/2006/relationships/image" Target="../media/image8.png"/><Relationship Id="rId10" Type="http://schemas.openxmlformats.org/officeDocument/2006/relationships/image" Target="../media/image15.png"/><Relationship Id="rId4" Type="http://schemas.openxmlformats.org/officeDocument/2006/relationships/image" Target="../media/image10.png"/><Relationship Id="rId9"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a:extLst>
              <a:ext uri="{FF2B5EF4-FFF2-40B4-BE49-F238E27FC236}">
                <a16:creationId xmlns:a16="http://schemas.microsoft.com/office/drawing/2014/main" id="{F89FD43D-0B1E-474F-9D5A-319626423202}"/>
              </a:ext>
            </a:extLst>
          </p:cNvPr>
          <p:cNvPicPr>
            <a:picLocks noChangeAspect="1"/>
          </p:cNvPicPr>
          <p:nvPr/>
        </p:nvPicPr>
        <p:blipFill rotWithShape="1">
          <a:blip r:embed="rId2">
            <a:extLst>
              <a:ext uri="{28A0092B-C50C-407E-A947-70E740481C1C}">
                <a14:useLocalDpi xmlns:a14="http://schemas.microsoft.com/office/drawing/2010/main" val="0"/>
              </a:ext>
            </a:extLst>
          </a:blip>
          <a:srcRect t="612" r="17217"/>
          <a:stretch/>
        </p:blipFill>
        <p:spPr>
          <a:xfrm>
            <a:off x="-147144" y="266700"/>
            <a:ext cx="11812796" cy="6670128"/>
          </a:xfrm>
          <a:prstGeom prst="rect">
            <a:avLst/>
          </a:prstGeom>
        </p:spPr>
      </p:pic>
      <p:sp>
        <p:nvSpPr>
          <p:cNvPr id="9" name="矩形 8">
            <a:extLst>
              <a:ext uri="{FF2B5EF4-FFF2-40B4-BE49-F238E27FC236}">
                <a16:creationId xmlns:a16="http://schemas.microsoft.com/office/drawing/2014/main" id="{A29C5245-74D6-486F-BACB-5AF3E1C3F2A9}"/>
              </a:ext>
            </a:extLst>
          </p:cNvPr>
          <p:cNvSpPr/>
          <p:nvPr/>
        </p:nvSpPr>
        <p:spPr>
          <a:xfrm>
            <a:off x="4708187" y="-68611"/>
            <a:ext cx="7483813" cy="84966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23990769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箭头: 右 7">
            <a:extLst>
              <a:ext uri="{FF2B5EF4-FFF2-40B4-BE49-F238E27FC236}">
                <a16:creationId xmlns:a16="http://schemas.microsoft.com/office/drawing/2014/main" id="{4158953F-4C20-42D4-9E9C-531998D8CE88}"/>
              </a:ext>
            </a:extLst>
          </p:cNvPr>
          <p:cNvSpPr/>
          <p:nvPr/>
        </p:nvSpPr>
        <p:spPr>
          <a:xfrm>
            <a:off x="67377" y="3772583"/>
            <a:ext cx="11967579" cy="1891606"/>
          </a:xfrm>
          <a:prstGeom prst="rightArrow">
            <a:avLst>
              <a:gd name="adj1" fmla="val 50000"/>
              <a:gd name="adj2" fmla="val 51080"/>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a:extLst>
              <a:ext uri="{FF2B5EF4-FFF2-40B4-BE49-F238E27FC236}">
                <a16:creationId xmlns:a16="http://schemas.microsoft.com/office/drawing/2014/main" id="{C9DD9A14-14D3-460D-BCFC-C1622B98B50B}"/>
              </a:ext>
            </a:extLst>
          </p:cNvPr>
          <p:cNvSpPr txBox="1">
            <a:spLocks/>
          </p:cNvSpPr>
          <p:nvPr/>
        </p:nvSpPr>
        <p:spPr>
          <a:xfrm>
            <a:off x="3743428" y="1860052"/>
            <a:ext cx="4489413" cy="63952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b="1" dirty="0">
                <a:latin typeface="微软雅黑" panose="020B0503020204020204" pitchFamily="34" charset="-122"/>
                <a:ea typeface="微软雅黑" panose="020B0503020204020204" pitchFamily="34" charset="-122"/>
              </a:rPr>
              <a:t>ANALYSIS</a:t>
            </a:r>
          </a:p>
        </p:txBody>
      </p:sp>
      <p:sp>
        <p:nvSpPr>
          <p:cNvPr id="40" name="文本框 39">
            <a:extLst>
              <a:ext uri="{FF2B5EF4-FFF2-40B4-BE49-F238E27FC236}">
                <a16:creationId xmlns:a16="http://schemas.microsoft.com/office/drawing/2014/main" id="{FBB18A8E-B8BD-44BC-AE4A-D3BC57013996}"/>
              </a:ext>
            </a:extLst>
          </p:cNvPr>
          <p:cNvSpPr txBox="1">
            <a:spLocks/>
          </p:cNvSpPr>
          <p:nvPr/>
        </p:nvSpPr>
        <p:spPr>
          <a:xfrm>
            <a:off x="8572668" y="1860052"/>
            <a:ext cx="3237787" cy="63952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b="1" dirty="0">
                <a:latin typeface="微软雅黑" panose="020B0503020204020204" pitchFamily="34" charset="-122"/>
                <a:ea typeface="微软雅黑" panose="020B0503020204020204" pitchFamily="34" charset="-122"/>
              </a:rPr>
              <a:t>KEY FINDINGS</a:t>
            </a:r>
          </a:p>
        </p:txBody>
      </p:sp>
      <p:sp>
        <p:nvSpPr>
          <p:cNvPr id="47" name="标题 1">
            <a:extLst>
              <a:ext uri="{FF2B5EF4-FFF2-40B4-BE49-F238E27FC236}">
                <a16:creationId xmlns:a16="http://schemas.microsoft.com/office/drawing/2014/main" id="{052F411C-00A5-4DEA-9D62-38198081351A}"/>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Methodology</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44" name="文本框 43">
            <a:extLst>
              <a:ext uri="{FF2B5EF4-FFF2-40B4-BE49-F238E27FC236}">
                <a16:creationId xmlns:a16="http://schemas.microsoft.com/office/drawing/2014/main" id="{8C84686A-9393-4808-8458-62E0802C093F}"/>
              </a:ext>
            </a:extLst>
          </p:cNvPr>
          <p:cNvSpPr txBox="1">
            <a:spLocks/>
          </p:cNvSpPr>
          <p:nvPr/>
        </p:nvSpPr>
        <p:spPr>
          <a:xfrm>
            <a:off x="8563899" y="2630937"/>
            <a:ext cx="3237787" cy="4176453"/>
          </a:xfrm>
          <a:prstGeom prst="rect">
            <a:avLst/>
          </a:prstGeom>
          <a:solidFill>
            <a:srgbClr val="777777">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zh-CN" b="1" dirty="0"/>
          </a:p>
        </p:txBody>
      </p:sp>
      <p:sp>
        <p:nvSpPr>
          <p:cNvPr id="46" name="文本框 45">
            <a:extLst>
              <a:ext uri="{FF2B5EF4-FFF2-40B4-BE49-F238E27FC236}">
                <a16:creationId xmlns:a16="http://schemas.microsoft.com/office/drawing/2014/main" id="{CA6F216E-2715-4438-933D-9E73EAFD72A3}"/>
              </a:ext>
            </a:extLst>
          </p:cNvPr>
          <p:cNvSpPr txBox="1"/>
          <p:nvPr/>
        </p:nvSpPr>
        <p:spPr>
          <a:xfrm>
            <a:off x="10182792" y="6805835"/>
            <a:ext cx="1424778" cy="1107996"/>
          </a:xfrm>
          <a:prstGeom prst="rect">
            <a:avLst/>
          </a:prstGeom>
          <a:noFill/>
        </p:spPr>
        <p:txBody>
          <a:bodyPr wrap="square">
            <a:spAutoFit/>
          </a:bodyPr>
          <a:lstStyle/>
          <a:p>
            <a:r>
              <a:rPr lang="en-US" altLang="zh-CN" sz="6600" b="1" dirty="0">
                <a:solidFill>
                  <a:schemeClr val="accent4"/>
                </a:solidFill>
                <a:latin typeface="Times New Roman" panose="02020603050405020304" pitchFamily="18" charset="0"/>
                <a:ea typeface="等线" panose="02010600030101010101" pitchFamily="2" charset="-122"/>
              </a:rPr>
              <a:t>?</a:t>
            </a:r>
            <a:endParaRPr lang="zh-CN" altLang="en-US" sz="6600" b="1" dirty="0">
              <a:solidFill>
                <a:schemeClr val="accent4"/>
              </a:solidFill>
              <a:latin typeface="Times New Roman" panose="02020603050405020304" pitchFamily="18" charset="0"/>
              <a:ea typeface="等线" panose="02010600030101010101" pitchFamily="2" charset="-122"/>
            </a:endParaRPr>
          </a:p>
        </p:txBody>
      </p:sp>
      <p:grpSp>
        <p:nvGrpSpPr>
          <p:cNvPr id="57" name="组合 56">
            <a:extLst>
              <a:ext uri="{FF2B5EF4-FFF2-40B4-BE49-F238E27FC236}">
                <a16:creationId xmlns:a16="http://schemas.microsoft.com/office/drawing/2014/main" id="{AB8C8CE2-8F0D-47E7-AD46-50ADD91817BA}"/>
              </a:ext>
            </a:extLst>
          </p:cNvPr>
          <p:cNvGrpSpPr/>
          <p:nvPr/>
        </p:nvGrpSpPr>
        <p:grpSpPr>
          <a:xfrm>
            <a:off x="8594543" y="3037074"/>
            <a:ext cx="3131897" cy="2902937"/>
            <a:chOff x="4871209" y="2630809"/>
            <a:chExt cx="3131897" cy="2902937"/>
          </a:xfrm>
        </p:grpSpPr>
        <p:sp>
          <p:nvSpPr>
            <p:cNvPr id="58" name="文本框 57">
              <a:extLst>
                <a:ext uri="{FF2B5EF4-FFF2-40B4-BE49-F238E27FC236}">
                  <a16:creationId xmlns:a16="http://schemas.microsoft.com/office/drawing/2014/main" id="{0EC99E16-CB31-40E1-AAEA-1D77802D4F8C}"/>
                </a:ext>
              </a:extLst>
            </p:cNvPr>
            <p:cNvSpPr txBox="1"/>
            <p:nvPr/>
          </p:nvSpPr>
          <p:spPr>
            <a:xfrm>
              <a:off x="4871210" y="3913001"/>
              <a:ext cx="2870202" cy="830997"/>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No statistical correlation; </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Negative spatial correlation;</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 …</a:t>
              </a:r>
              <a:endParaRPr lang="zh-CN" altLang="en-US" sz="1600" b="1" dirty="0">
                <a:solidFill>
                  <a:schemeClr val="bg1"/>
                </a:solidFill>
                <a:latin typeface="Times New Roman" panose="02020603050405020304" pitchFamily="18" charset="0"/>
                <a:ea typeface="等线" panose="02010600030101010101" pitchFamily="2" charset="-122"/>
              </a:endParaRPr>
            </a:p>
          </p:txBody>
        </p:sp>
        <p:sp>
          <p:nvSpPr>
            <p:cNvPr id="59" name="文本框 58">
              <a:extLst>
                <a:ext uri="{FF2B5EF4-FFF2-40B4-BE49-F238E27FC236}">
                  <a16:creationId xmlns:a16="http://schemas.microsoft.com/office/drawing/2014/main" id="{3F08F814-0B52-45FA-B4EB-AFB9603318AC}"/>
                </a:ext>
              </a:extLst>
            </p:cNvPr>
            <p:cNvSpPr txBox="1"/>
            <p:nvPr/>
          </p:nvSpPr>
          <p:spPr>
            <a:xfrm>
              <a:off x="4871210" y="2630809"/>
              <a:ext cx="2870202" cy="830997"/>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Synchronous </a:t>
              </a:r>
              <a:r>
                <a:rPr lang="en-US" altLang="zh-CN" sz="1600" b="1" dirty="0" err="1">
                  <a:solidFill>
                    <a:schemeClr val="bg1"/>
                  </a:solidFill>
                  <a:latin typeface="Times New Roman" panose="02020603050405020304" pitchFamily="18" charset="0"/>
                  <a:ea typeface="等线" panose="02010600030101010101" pitchFamily="2" charset="-122"/>
                </a:rPr>
                <a:t>decreses</a:t>
              </a:r>
              <a:r>
                <a:rPr lang="en-US" altLang="zh-CN" sz="1600" b="1" dirty="0">
                  <a:solidFill>
                    <a:schemeClr val="bg1"/>
                  </a:solidFill>
                  <a:latin typeface="Times New Roman" panose="02020603050405020304" pitchFamily="18" charset="0"/>
                  <a:ea typeface="等线" panose="02010600030101010101" pitchFamily="2" charset="-122"/>
                </a:rPr>
                <a:t> in all public transports</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 …</a:t>
              </a:r>
            </a:p>
          </p:txBody>
        </p:sp>
        <p:sp>
          <p:nvSpPr>
            <p:cNvPr id="60" name="文本框 59">
              <a:extLst>
                <a:ext uri="{FF2B5EF4-FFF2-40B4-BE49-F238E27FC236}">
                  <a16:creationId xmlns:a16="http://schemas.microsoft.com/office/drawing/2014/main" id="{851EAA88-88C6-423F-BB21-CF4D05758FF0}"/>
                </a:ext>
              </a:extLst>
            </p:cNvPr>
            <p:cNvSpPr txBox="1"/>
            <p:nvPr/>
          </p:nvSpPr>
          <p:spPr>
            <a:xfrm>
              <a:off x="4871209" y="5195192"/>
              <a:ext cx="3131897" cy="338554"/>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New changes in Flow Patterns.</a:t>
              </a:r>
              <a:endParaRPr lang="zh-CN" altLang="en-US" sz="1600" b="1" dirty="0">
                <a:solidFill>
                  <a:schemeClr val="bg1"/>
                </a:solidFill>
                <a:latin typeface="Times New Roman" panose="02020603050405020304" pitchFamily="18" charset="0"/>
                <a:ea typeface="等线" panose="02010600030101010101" pitchFamily="2" charset="-122"/>
              </a:endParaRPr>
            </a:p>
          </p:txBody>
        </p:sp>
      </p:grpSp>
      <p:sp>
        <p:nvSpPr>
          <p:cNvPr id="42" name="文本框 41">
            <a:extLst>
              <a:ext uri="{FF2B5EF4-FFF2-40B4-BE49-F238E27FC236}">
                <a16:creationId xmlns:a16="http://schemas.microsoft.com/office/drawing/2014/main" id="{630C735A-0A5F-4FB2-B86A-FC29FDD3C9F9}"/>
              </a:ext>
            </a:extLst>
          </p:cNvPr>
          <p:cNvSpPr txBox="1">
            <a:spLocks/>
          </p:cNvSpPr>
          <p:nvPr/>
        </p:nvSpPr>
        <p:spPr>
          <a:xfrm>
            <a:off x="157044" y="2630937"/>
            <a:ext cx="3237787" cy="4176453"/>
          </a:xfrm>
          <a:prstGeom prst="rect">
            <a:avLst/>
          </a:prstGeom>
          <a:solidFill>
            <a:srgbClr val="777777">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zh-CN" b="1" dirty="0"/>
          </a:p>
        </p:txBody>
      </p:sp>
      <p:sp>
        <p:nvSpPr>
          <p:cNvPr id="13" name="文本框 12">
            <a:extLst>
              <a:ext uri="{FF2B5EF4-FFF2-40B4-BE49-F238E27FC236}">
                <a16:creationId xmlns:a16="http://schemas.microsoft.com/office/drawing/2014/main" id="{E8F8D61D-5D7B-46FB-876E-E191E8121714}"/>
              </a:ext>
            </a:extLst>
          </p:cNvPr>
          <p:cNvSpPr txBox="1"/>
          <p:nvPr/>
        </p:nvSpPr>
        <p:spPr>
          <a:xfrm>
            <a:off x="165813" y="3165256"/>
            <a:ext cx="3237787" cy="857799"/>
          </a:xfrm>
          <a:prstGeom prst="rect">
            <a:avLst/>
          </a:prstGeom>
          <a:noFill/>
        </p:spPr>
        <p:txBody>
          <a:bodyPr wrap="square">
            <a:spAutoFit/>
          </a:bodyPr>
          <a:lstStyle/>
          <a:p>
            <a:pPr algn="ctr">
              <a:lnSpc>
                <a:spcPct val="115000"/>
              </a:lnSpc>
              <a:spcBef>
                <a:spcPts val="600"/>
              </a:spcBef>
              <a:spcAft>
                <a:spcPts val="600"/>
              </a:spcAft>
            </a:pPr>
            <a:r>
              <a:rPr lang="en-US" altLang="zh-CN"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Data</a:t>
            </a:r>
          </a:p>
          <a:p>
            <a:pPr algn="ctr">
              <a:lnSpc>
                <a:spcPct val="115000"/>
              </a:lnSpc>
              <a:spcBef>
                <a:spcPts val="600"/>
              </a:spcBef>
              <a:spcAft>
                <a:spcPts val="600"/>
              </a:spcAft>
            </a:pPr>
            <a:r>
              <a:rPr lang="en-US" altLang="zh-CN"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About </a:t>
            </a:r>
            <a:r>
              <a:rPr lang="en-US" altLang="zh-CN" b="1" kern="100" dirty="0">
                <a:solidFill>
                  <a:schemeClr val="accent2"/>
                </a:solidFill>
                <a:latin typeface="Times New Roman" panose="02020603050405020304" pitchFamily="18" charset="0"/>
                <a:ea typeface="等线" panose="02010600030101010101" pitchFamily="2" charset="-122"/>
                <a:cs typeface="Times New Roman" panose="02020603050405020304" pitchFamily="18" charset="0"/>
              </a:rPr>
              <a:t>underground journeys</a:t>
            </a:r>
          </a:p>
        </p:txBody>
      </p:sp>
      <p:sp>
        <p:nvSpPr>
          <p:cNvPr id="14" name="文本框 13">
            <a:extLst>
              <a:ext uri="{FF2B5EF4-FFF2-40B4-BE49-F238E27FC236}">
                <a16:creationId xmlns:a16="http://schemas.microsoft.com/office/drawing/2014/main" id="{AA62B3AA-3AA6-4F5C-808B-FA537934DA0C}"/>
              </a:ext>
            </a:extLst>
          </p:cNvPr>
          <p:cNvSpPr txBox="1"/>
          <p:nvPr/>
        </p:nvSpPr>
        <p:spPr>
          <a:xfrm>
            <a:off x="165813" y="5227987"/>
            <a:ext cx="3237787" cy="857799"/>
          </a:xfrm>
          <a:prstGeom prst="rect">
            <a:avLst/>
          </a:prstGeom>
          <a:noFill/>
        </p:spPr>
        <p:txBody>
          <a:bodyPr wrap="square">
            <a:spAutoFit/>
          </a:bodyPr>
          <a:lstStyle/>
          <a:p>
            <a:pPr algn="ctr">
              <a:lnSpc>
                <a:spcPct val="115000"/>
              </a:lnSpc>
              <a:spcBef>
                <a:spcPts val="600"/>
              </a:spcBef>
              <a:spcAft>
                <a:spcPts val="600"/>
              </a:spcAft>
            </a:pPr>
            <a:r>
              <a:rPr lang="en-US" altLang="zh-CN"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Data</a:t>
            </a:r>
          </a:p>
          <a:p>
            <a:pPr algn="ctr">
              <a:lnSpc>
                <a:spcPct val="115000"/>
              </a:lnSpc>
              <a:spcBef>
                <a:spcPts val="600"/>
              </a:spcBef>
              <a:spcAft>
                <a:spcPts val="600"/>
              </a:spcAft>
            </a:pPr>
            <a:r>
              <a:rPr lang="en-US" altLang="zh-CN"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About </a:t>
            </a:r>
            <a:r>
              <a:rPr lang="en-US" altLang="zh-CN" b="1" kern="100" dirty="0">
                <a:solidFill>
                  <a:schemeClr val="accent2"/>
                </a:solidFill>
                <a:latin typeface="Times New Roman" panose="02020603050405020304" pitchFamily="18" charset="0"/>
                <a:ea typeface="等线" panose="02010600030101010101" pitchFamily="2" charset="-122"/>
                <a:cs typeface="Times New Roman" panose="02020603050405020304" pitchFamily="18" charset="0"/>
              </a:rPr>
              <a:t>Covid-19 Cases</a:t>
            </a:r>
          </a:p>
        </p:txBody>
      </p:sp>
      <p:sp>
        <p:nvSpPr>
          <p:cNvPr id="15" name="文本框 14">
            <a:extLst>
              <a:ext uri="{FF2B5EF4-FFF2-40B4-BE49-F238E27FC236}">
                <a16:creationId xmlns:a16="http://schemas.microsoft.com/office/drawing/2014/main" id="{F0F3DEA5-8259-439A-B8FB-D5EFDBE087F1}"/>
              </a:ext>
            </a:extLst>
          </p:cNvPr>
          <p:cNvSpPr txBox="1">
            <a:spLocks/>
          </p:cNvSpPr>
          <p:nvPr/>
        </p:nvSpPr>
        <p:spPr>
          <a:xfrm>
            <a:off x="165813" y="1860052"/>
            <a:ext cx="3237787" cy="639526"/>
          </a:xfrm>
          <a:prstGeom prst="rect">
            <a:avLst/>
          </a:prstGeom>
          <a:solidFill>
            <a:schemeClr val="accent5">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r>
              <a:rPr lang="en-US" altLang="zh-CN" b="1" dirty="0">
                <a:latin typeface="微软雅黑" panose="020B0503020204020204" pitchFamily="34" charset="-122"/>
                <a:ea typeface="微软雅黑" panose="020B0503020204020204" pitchFamily="34" charset="-122"/>
              </a:rPr>
              <a:t>PROCESSED DATA </a:t>
            </a:r>
          </a:p>
        </p:txBody>
      </p:sp>
      <p:grpSp>
        <p:nvGrpSpPr>
          <p:cNvPr id="56" name="组合 55">
            <a:extLst>
              <a:ext uri="{FF2B5EF4-FFF2-40B4-BE49-F238E27FC236}">
                <a16:creationId xmlns:a16="http://schemas.microsoft.com/office/drawing/2014/main" id="{E6B6C81A-180A-449E-8AF7-2F85E10CF82B}"/>
              </a:ext>
            </a:extLst>
          </p:cNvPr>
          <p:cNvGrpSpPr/>
          <p:nvPr/>
        </p:nvGrpSpPr>
        <p:grpSpPr>
          <a:xfrm>
            <a:off x="3739043" y="2630937"/>
            <a:ext cx="4489413" cy="4176453"/>
            <a:chOff x="3760919" y="2515716"/>
            <a:chExt cx="4489413" cy="4176453"/>
          </a:xfrm>
        </p:grpSpPr>
        <p:sp>
          <p:nvSpPr>
            <p:cNvPr id="43" name="文本框 42">
              <a:extLst>
                <a:ext uri="{FF2B5EF4-FFF2-40B4-BE49-F238E27FC236}">
                  <a16:creationId xmlns:a16="http://schemas.microsoft.com/office/drawing/2014/main" id="{C31964F6-6194-4CFD-A274-CA2150EC833D}"/>
                </a:ext>
              </a:extLst>
            </p:cNvPr>
            <p:cNvSpPr txBox="1">
              <a:spLocks/>
            </p:cNvSpPr>
            <p:nvPr/>
          </p:nvSpPr>
          <p:spPr>
            <a:xfrm>
              <a:off x="3760919" y="2515716"/>
              <a:ext cx="4489413" cy="4176453"/>
            </a:xfrm>
            <a:prstGeom prst="rect">
              <a:avLst/>
            </a:prstGeom>
            <a:solidFill>
              <a:srgbClr val="777777">
                <a:alpha val="4509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endParaRPr lang="en-US" altLang="zh-CN" b="1" dirty="0"/>
            </a:p>
          </p:txBody>
        </p:sp>
        <p:grpSp>
          <p:nvGrpSpPr>
            <p:cNvPr id="10" name="组合 9">
              <a:extLst>
                <a:ext uri="{FF2B5EF4-FFF2-40B4-BE49-F238E27FC236}">
                  <a16:creationId xmlns:a16="http://schemas.microsoft.com/office/drawing/2014/main" id="{A98B2249-9695-430E-B12E-BBE154FE7CFB}"/>
                </a:ext>
              </a:extLst>
            </p:cNvPr>
            <p:cNvGrpSpPr/>
            <p:nvPr/>
          </p:nvGrpSpPr>
          <p:grpSpPr>
            <a:xfrm>
              <a:off x="3919709" y="2515716"/>
              <a:ext cx="4059634" cy="385362"/>
              <a:chOff x="3919709" y="2116473"/>
              <a:chExt cx="4059634" cy="385362"/>
            </a:xfrm>
          </p:grpSpPr>
          <p:sp>
            <p:nvSpPr>
              <p:cNvPr id="19" name="文本框 18">
                <a:extLst>
                  <a:ext uri="{FF2B5EF4-FFF2-40B4-BE49-F238E27FC236}">
                    <a16:creationId xmlns:a16="http://schemas.microsoft.com/office/drawing/2014/main" id="{88B39B7E-689A-4A38-B689-D77A5A90EB8D}"/>
                  </a:ext>
                </a:extLst>
              </p:cNvPr>
              <p:cNvSpPr txBox="1"/>
              <p:nvPr/>
            </p:nvSpPr>
            <p:spPr>
              <a:xfrm>
                <a:off x="3919709" y="2116473"/>
                <a:ext cx="1482380" cy="385362"/>
              </a:xfrm>
              <a:prstGeom prst="rect">
                <a:avLst/>
              </a:prstGeom>
              <a:noFill/>
            </p:spPr>
            <p:txBody>
              <a:bodyPr wrap="square">
                <a:spAutoFit/>
              </a:bodyPr>
              <a:lstStyle/>
              <a:p>
                <a:pPr algn="ctr">
                  <a:lnSpc>
                    <a:spcPct val="115000"/>
                  </a:lnSpc>
                  <a:spcBef>
                    <a:spcPts val="600"/>
                  </a:spcBef>
                  <a:spcAft>
                    <a:spcPts val="600"/>
                  </a:spcAft>
                </a:pPr>
                <a:r>
                  <a:rPr lang="en-US" altLang="zh-CN" b="1" kern="100" dirty="0">
                    <a:solidFill>
                      <a:schemeClr val="accent2"/>
                    </a:solidFill>
                    <a:latin typeface="Times New Roman" panose="02020603050405020304" pitchFamily="18" charset="0"/>
                    <a:ea typeface="等线" panose="02010600030101010101" pitchFamily="2" charset="-122"/>
                    <a:cs typeface="Times New Roman" panose="02020603050405020304" pitchFamily="18" charset="0"/>
                  </a:rPr>
                  <a:t>Macro Level</a:t>
                </a:r>
              </a:p>
            </p:txBody>
          </p:sp>
          <p:sp>
            <p:nvSpPr>
              <p:cNvPr id="24" name="文本框 23">
                <a:extLst>
                  <a:ext uri="{FF2B5EF4-FFF2-40B4-BE49-F238E27FC236}">
                    <a16:creationId xmlns:a16="http://schemas.microsoft.com/office/drawing/2014/main" id="{3C476238-10E7-46E4-8E3A-63934FDAB24B}"/>
                  </a:ext>
                </a:extLst>
              </p:cNvPr>
              <p:cNvSpPr txBox="1"/>
              <p:nvPr/>
            </p:nvSpPr>
            <p:spPr>
              <a:xfrm>
                <a:off x="6096000" y="2139877"/>
                <a:ext cx="1883343" cy="338554"/>
              </a:xfrm>
              <a:prstGeom prst="rect">
                <a:avLst/>
              </a:prstGeom>
              <a:noFill/>
            </p:spPr>
            <p:txBody>
              <a:bodyPr wrap="square">
                <a:spAutoFit/>
              </a:bodyPr>
              <a:lstStyle/>
              <a:p>
                <a:r>
                  <a:rPr lang="en-US" altLang="zh-CN" sz="1600" b="1" dirty="0">
                    <a:solidFill>
                      <a:srgbClr val="FFC000"/>
                    </a:solidFill>
                    <a:latin typeface="Times New Roman" panose="02020603050405020304" pitchFamily="18" charset="0"/>
                    <a:ea typeface="等线" panose="02010600030101010101" pitchFamily="2" charset="-122"/>
                  </a:rPr>
                  <a:t>Data Visualization;</a:t>
                </a:r>
              </a:p>
            </p:txBody>
          </p:sp>
        </p:grpSp>
        <p:sp>
          <p:nvSpPr>
            <p:cNvPr id="28" name="文本框 27">
              <a:extLst>
                <a:ext uri="{FF2B5EF4-FFF2-40B4-BE49-F238E27FC236}">
                  <a16:creationId xmlns:a16="http://schemas.microsoft.com/office/drawing/2014/main" id="{22A08148-E519-4614-B738-4DD245C1ECF6}"/>
                </a:ext>
              </a:extLst>
            </p:cNvPr>
            <p:cNvSpPr txBox="1"/>
            <p:nvPr/>
          </p:nvSpPr>
          <p:spPr>
            <a:xfrm>
              <a:off x="3919710" y="2851001"/>
              <a:ext cx="422558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 </a:t>
              </a:r>
              <a:r>
                <a:rPr lang="en-US" altLang="zh-CN" sz="1600" b="1" dirty="0">
                  <a:solidFill>
                    <a:srgbClr val="C00000"/>
                  </a:solidFill>
                  <a:latin typeface="Times New Roman" panose="02020603050405020304" pitchFamily="18" charset="0"/>
                  <a:ea typeface="等线" panose="02010600030101010101" pitchFamily="2" charset="-122"/>
                </a:rPr>
                <a:t>General trend </a:t>
              </a:r>
              <a:r>
                <a:rPr lang="en-US" altLang="zh-CN" sz="1600" b="1" dirty="0">
                  <a:solidFill>
                    <a:schemeClr val="bg1"/>
                  </a:solidFill>
                  <a:latin typeface="Times New Roman" panose="02020603050405020304" pitchFamily="18" charset="0"/>
                  <a:ea typeface="等线" panose="02010600030101010101" pitchFamily="2" charset="-122"/>
                </a:rPr>
                <a:t>in public transportation;</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Change in Underground journey pattern.</a:t>
              </a:r>
              <a:endParaRPr lang="zh-CN" altLang="en-US" sz="1600" b="1" dirty="0">
                <a:solidFill>
                  <a:schemeClr val="bg1"/>
                </a:solidFill>
                <a:latin typeface="Times New Roman" panose="02020603050405020304" pitchFamily="18" charset="0"/>
                <a:ea typeface="等线" panose="02010600030101010101" pitchFamily="2" charset="-122"/>
              </a:endParaRPr>
            </a:p>
          </p:txBody>
        </p:sp>
      </p:grpSp>
      <p:grpSp>
        <p:nvGrpSpPr>
          <p:cNvPr id="25" name="组合 24">
            <a:extLst>
              <a:ext uri="{FF2B5EF4-FFF2-40B4-BE49-F238E27FC236}">
                <a16:creationId xmlns:a16="http://schemas.microsoft.com/office/drawing/2014/main" id="{887A2114-DC9F-4296-A26F-D5942825C363}"/>
              </a:ext>
            </a:extLst>
          </p:cNvPr>
          <p:cNvGrpSpPr/>
          <p:nvPr/>
        </p:nvGrpSpPr>
        <p:grpSpPr>
          <a:xfrm>
            <a:off x="3919709" y="5355236"/>
            <a:ext cx="4934242" cy="1109589"/>
            <a:chOff x="3919709" y="4955993"/>
            <a:chExt cx="4934242" cy="1109589"/>
          </a:xfrm>
        </p:grpSpPr>
        <p:sp>
          <p:nvSpPr>
            <p:cNvPr id="32" name="文本框 31">
              <a:extLst>
                <a:ext uri="{FF2B5EF4-FFF2-40B4-BE49-F238E27FC236}">
                  <a16:creationId xmlns:a16="http://schemas.microsoft.com/office/drawing/2014/main" id="{48B831D2-FF67-42F8-B5C8-EEEA10CB835B}"/>
                </a:ext>
              </a:extLst>
            </p:cNvPr>
            <p:cNvSpPr txBox="1"/>
            <p:nvPr/>
          </p:nvSpPr>
          <p:spPr>
            <a:xfrm>
              <a:off x="3919711" y="5480807"/>
              <a:ext cx="4225580" cy="584775"/>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New temporal characteristics in the flow at different </a:t>
              </a:r>
              <a:r>
                <a:rPr lang="en-US" altLang="zh-CN" sz="1600" b="1" dirty="0">
                  <a:solidFill>
                    <a:srgbClr val="C00000"/>
                  </a:solidFill>
                  <a:latin typeface="Times New Roman" panose="02020603050405020304" pitchFamily="18" charset="0"/>
                  <a:ea typeface="等线" panose="02010600030101010101" pitchFamily="2" charset="-122"/>
                </a:rPr>
                <a:t>metro Stations</a:t>
              </a:r>
              <a:r>
                <a:rPr lang="en-US" altLang="zh-CN" sz="1600" b="1" dirty="0">
                  <a:solidFill>
                    <a:schemeClr val="bg1"/>
                  </a:solidFill>
                  <a:latin typeface="Times New Roman" panose="02020603050405020304" pitchFamily="18" charset="0"/>
                  <a:ea typeface="等线" panose="02010600030101010101" pitchFamily="2" charset="-122"/>
                </a:rPr>
                <a:t> .</a:t>
              </a:r>
              <a:endParaRPr lang="zh-CN" altLang="en-US" sz="1600" b="1" dirty="0">
                <a:solidFill>
                  <a:schemeClr val="bg1"/>
                </a:solidFill>
                <a:latin typeface="Times New Roman" panose="02020603050405020304" pitchFamily="18" charset="0"/>
                <a:ea typeface="等线" panose="02010600030101010101" pitchFamily="2" charset="-122"/>
              </a:endParaRPr>
            </a:p>
          </p:txBody>
        </p:sp>
        <p:grpSp>
          <p:nvGrpSpPr>
            <p:cNvPr id="11" name="组合 10">
              <a:extLst>
                <a:ext uri="{FF2B5EF4-FFF2-40B4-BE49-F238E27FC236}">
                  <a16:creationId xmlns:a16="http://schemas.microsoft.com/office/drawing/2014/main" id="{BABEAA84-B32C-467A-A16C-EC9AF9027DFD}"/>
                </a:ext>
              </a:extLst>
            </p:cNvPr>
            <p:cNvGrpSpPr/>
            <p:nvPr/>
          </p:nvGrpSpPr>
          <p:grpSpPr>
            <a:xfrm>
              <a:off x="3919709" y="4955993"/>
              <a:ext cx="4934242" cy="584775"/>
              <a:chOff x="3919709" y="4955993"/>
              <a:chExt cx="4934242" cy="584775"/>
            </a:xfrm>
          </p:grpSpPr>
          <p:sp>
            <p:nvSpPr>
              <p:cNvPr id="21" name="文本框 20">
                <a:extLst>
                  <a:ext uri="{FF2B5EF4-FFF2-40B4-BE49-F238E27FC236}">
                    <a16:creationId xmlns:a16="http://schemas.microsoft.com/office/drawing/2014/main" id="{4A484821-A39F-44FC-856D-3FF7A179BB6B}"/>
                  </a:ext>
                </a:extLst>
              </p:cNvPr>
              <p:cNvSpPr txBox="1"/>
              <p:nvPr/>
            </p:nvSpPr>
            <p:spPr>
              <a:xfrm>
                <a:off x="3919709" y="5055700"/>
                <a:ext cx="1482380" cy="385362"/>
              </a:xfrm>
              <a:prstGeom prst="rect">
                <a:avLst/>
              </a:prstGeom>
              <a:noFill/>
            </p:spPr>
            <p:txBody>
              <a:bodyPr wrap="square">
                <a:spAutoFit/>
              </a:bodyPr>
              <a:lstStyle/>
              <a:p>
                <a:pPr algn="ctr">
                  <a:lnSpc>
                    <a:spcPct val="115000"/>
                  </a:lnSpc>
                  <a:spcBef>
                    <a:spcPts val="600"/>
                  </a:spcBef>
                  <a:spcAft>
                    <a:spcPts val="600"/>
                  </a:spcAft>
                </a:pPr>
                <a:r>
                  <a:rPr lang="en-US" altLang="zh-CN" b="1" kern="100" dirty="0">
                    <a:solidFill>
                      <a:schemeClr val="accent2"/>
                    </a:solidFill>
                    <a:latin typeface="Times New Roman" panose="02020603050405020304" pitchFamily="18" charset="0"/>
                    <a:ea typeface="等线" panose="02010600030101010101" pitchFamily="2" charset="-122"/>
                    <a:cs typeface="Times New Roman" panose="02020603050405020304" pitchFamily="18" charset="0"/>
                  </a:rPr>
                  <a:t>Micro Level</a:t>
                </a:r>
                <a:endParaRPr lang="en-US" altLang="zh-CN" dirty="0">
                  <a:solidFill>
                    <a:schemeClr val="accent2"/>
                  </a:solidFill>
                  <a:latin typeface="Times New Roman" panose="02020603050405020304" pitchFamily="18" charset="0"/>
                  <a:ea typeface="等线" panose="02010600030101010101" pitchFamily="2" charset="-122"/>
                </a:endParaRPr>
              </a:p>
            </p:txBody>
          </p:sp>
          <p:sp>
            <p:nvSpPr>
              <p:cNvPr id="33" name="文本框 32">
                <a:extLst>
                  <a:ext uri="{FF2B5EF4-FFF2-40B4-BE49-F238E27FC236}">
                    <a16:creationId xmlns:a16="http://schemas.microsoft.com/office/drawing/2014/main" id="{5A874CA2-9A1E-4DB3-A82B-5B80967472F5}"/>
                  </a:ext>
                </a:extLst>
              </p:cNvPr>
              <p:cNvSpPr txBox="1"/>
              <p:nvPr/>
            </p:nvSpPr>
            <p:spPr>
              <a:xfrm>
                <a:off x="5983749" y="4955993"/>
                <a:ext cx="2870202" cy="584775"/>
              </a:xfrm>
              <a:prstGeom prst="rect">
                <a:avLst/>
              </a:prstGeom>
              <a:noFill/>
            </p:spPr>
            <p:txBody>
              <a:bodyPr wrap="square">
                <a:spAutoFit/>
              </a:bodyPr>
              <a:lstStyle/>
              <a:p>
                <a:r>
                  <a:rPr lang="en-US" altLang="zh-CN" sz="1600" b="1" dirty="0">
                    <a:solidFill>
                      <a:srgbClr val="FFC000"/>
                    </a:solidFill>
                    <a:latin typeface="Times New Roman" panose="02020603050405020304" pitchFamily="18" charset="0"/>
                    <a:ea typeface="等线" panose="02010600030101010101" pitchFamily="2" charset="-122"/>
                  </a:rPr>
                  <a:t>Dynamic Time Warping</a:t>
                </a:r>
              </a:p>
              <a:p>
                <a:r>
                  <a:rPr lang="en-US" altLang="zh-CN" sz="1600" b="1" dirty="0">
                    <a:solidFill>
                      <a:srgbClr val="FFC000"/>
                    </a:solidFill>
                    <a:latin typeface="Times New Roman" panose="02020603050405020304" pitchFamily="18" charset="0"/>
                    <a:ea typeface="等线" panose="02010600030101010101" pitchFamily="2" charset="-122"/>
                  </a:rPr>
                  <a:t> (DTW)  Clustering.</a:t>
                </a:r>
                <a:endParaRPr lang="zh-CN" altLang="en-US" sz="1600" b="1" dirty="0">
                  <a:solidFill>
                    <a:srgbClr val="FFC000"/>
                  </a:solidFill>
                </a:endParaRPr>
              </a:p>
            </p:txBody>
          </p:sp>
        </p:grpSp>
      </p:grpSp>
      <p:grpSp>
        <p:nvGrpSpPr>
          <p:cNvPr id="62" name="组合 61">
            <a:extLst>
              <a:ext uri="{FF2B5EF4-FFF2-40B4-BE49-F238E27FC236}">
                <a16:creationId xmlns:a16="http://schemas.microsoft.com/office/drawing/2014/main" id="{08539EF0-43AA-4869-9471-EC36AB60849C}"/>
              </a:ext>
            </a:extLst>
          </p:cNvPr>
          <p:cNvGrpSpPr/>
          <p:nvPr/>
        </p:nvGrpSpPr>
        <p:grpSpPr>
          <a:xfrm>
            <a:off x="3910941" y="3474111"/>
            <a:ext cx="5046492" cy="1906307"/>
            <a:chOff x="3910941" y="3474111"/>
            <a:chExt cx="5046492" cy="1906307"/>
          </a:xfrm>
        </p:grpSpPr>
        <p:grpSp>
          <p:nvGrpSpPr>
            <p:cNvPr id="9" name="组合 8">
              <a:extLst>
                <a:ext uri="{FF2B5EF4-FFF2-40B4-BE49-F238E27FC236}">
                  <a16:creationId xmlns:a16="http://schemas.microsoft.com/office/drawing/2014/main" id="{34B1B36C-649C-4AA9-98D5-DB02FAB66F4C}"/>
                </a:ext>
              </a:extLst>
            </p:cNvPr>
            <p:cNvGrpSpPr/>
            <p:nvPr/>
          </p:nvGrpSpPr>
          <p:grpSpPr>
            <a:xfrm>
              <a:off x="3910941" y="3474111"/>
              <a:ext cx="5046492" cy="861774"/>
              <a:chOff x="3919710" y="3379500"/>
              <a:chExt cx="5046492" cy="861774"/>
            </a:xfrm>
          </p:grpSpPr>
          <p:sp>
            <p:nvSpPr>
              <p:cNvPr id="20" name="文本框 19">
                <a:extLst>
                  <a:ext uri="{FF2B5EF4-FFF2-40B4-BE49-F238E27FC236}">
                    <a16:creationId xmlns:a16="http://schemas.microsoft.com/office/drawing/2014/main" id="{039FF7C2-917D-4A5E-B272-6ACC173A26ED}"/>
                  </a:ext>
                </a:extLst>
              </p:cNvPr>
              <p:cNvSpPr txBox="1"/>
              <p:nvPr/>
            </p:nvSpPr>
            <p:spPr>
              <a:xfrm>
                <a:off x="3919710" y="3586087"/>
                <a:ext cx="1651410" cy="385362"/>
              </a:xfrm>
              <a:prstGeom prst="rect">
                <a:avLst/>
              </a:prstGeom>
              <a:noFill/>
            </p:spPr>
            <p:txBody>
              <a:bodyPr wrap="square">
                <a:spAutoFit/>
              </a:bodyPr>
              <a:lstStyle/>
              <a:p>
                <a:pPr algn="ctr">
                  <a:lnSpc>
                    <a:spcPct val="115000"/>
                  </a:lnSpc>
                  <a:spcBef>
                    <a:spcPts val="600"/>
                  </a:spcBef>
                  <a:spcAft>
                    <a:spcPts val="600"/>
                  </a:spcAft>
                </a:pPr>
                <a:r>
                  <a:rPr lang="en-US" altLang="zh-CN" b="1" kern="100" dirty="0">
                    <a:solidFill>
                      <a:schemeClr val="accent2"/>
                    </a:solidFill>
                    <a:latin typeface="Times New Roman" panose="02020603050405020304" pitchFamily="18" charset="0"/>
                    <a:ea typeface="等线" panose="02010600030101010101" pitchFamily="2" charset="-122"/>
                    <a:cs typeface="Times New Roman" panose="02020603050405020304" pitchFamily="18" charset="0"/>
                  </a:rPr>
                  <a:t>Medium Level</a:t>
                </a:r>
                <a:endParaRPr lang="en-US" altLang="zh-CN" dirty="0">
                  <a:solidFill>
                    <a:schemeClr val="accent2"/>
                  </a:solidFill>
                  <a:latin typeface="Times New Roman" panose="02020603050405020304" pitchFamily="18" charset="0"/>
                  <a:ea typeface="等线" panose="02010600030101010101" pitchFamily="2" charset="-122"/>
                </a:endParaRPr>
              </a:p>
            </p:txBody>
          </p:sp>
          <p:sp>
            <p:nvSpPr>
              <p:cNvPr id="22" name="文本框 21">
                <a:extLst>
                  <a:ext uri="{FF2B5EF4-FFF2-40B4-BE49-F238E27FC236}">
                    <a16:creationId xmlns:a16="http://schemas.microsoft.com/office/drawing/2014/main" id="{3414E50A-0586-484D-94D5-8D463AA0D02C}"/>
                  </a:ext>
                </a:extLst>
              </p:cNvPr>
              <p:cNvSpPr txBox="1"/>
              <p:nvPr/>
            </p:nvSpPr>
            <p:spPr>
              <a:xfrm>
                <a:off x="6096000" y="3379500"/>
                <a:ext cx="2870202" cy="861774"/>
              </a:xfrm>
              <a:prstGeom prst="rect">
                <a:avLst/>
              </a:prstGeom>
              <a:noFill/>
            </p:spPr>
            <p:txBody>
              <a:bodyPr wrap="square">
                <a:spAutoFit/>
              </a:bodyPr>
              <a:lstStyle/>
              <a:p>
                <a:r>
                  <a:rPr lang="en-US" altLang="zh-CN" sz="1600" b="1" dirty="0">
                    <a:solidFill>
                      <a:srgbClr val="FFC000"/>
                    </a:solidFill>
                    <a:latin typeface="Times New Roman" panose="02020603050405020304" pitchFamily="18" charset="0"/>
                    <a:ea typeface="等线" panose="02010600030101010101" pitchFamily="2" charset="-122"/>
                  </a:rPr>
                  <a:t>Data Visualization;</a:t>
                </a:r>
              </a:p>
              <a:p>
                <a:r>
                  <a:rPr lang="en-US" altLang="zh-CN" sz="1600" b="1" dirty="0">
                    <a:solidFill>
                      <a:srgbClr val="FFC000"/>
                    </a:solidFill>
                    <a:latin typeface="Times New Roman" panose="02020603050405020304" pitchFamily="18" charset="0"/>
                    <a:ea typeface="等线" panose="02010600030101010101" pitchFamily="2" charset="-122"/>
                  </a:rPr>
                  <a:t>Linear Regression;</a:t>
                </a:r>
              </a:p>
              <a:p>
                <a:r>
                  <a:rPr lang="en-US" altLang="zh-CN" sz="1600" b="1" dirty="0">
                    <a:solidFill>
                      <a:srgbClr val="FFC000"/>
                    </a:solidFill>
                    <a:latin typeface="Times New Roman" panose="02020603050405020304" pitchFamily="18" charset="0"/>
                    <a:ea typeface="等线" panose="02010600030101010101" pitchFamily="2" charset="-122"/>
                  </a:rPr>
                  <a:t>Geological Analysis.</a:t>
                </a:r>
                <a:endParaRPr lang="zh-CN" altLang="en-US" sz="1600" b="1" dirty="0">
                  <a:solidFill>
                    <a:srgbClr val="FFC000"/>
                  </a:solidFill>
                </a:endParaRPr>
              </a:p>
            </p:txBody>
          </p:sp>
        </p:grpSp>
        <p:sp>
          <p:nvSpPr>
            <p:cNvPr id="27" name="文本框 26">
              <a:extLst>
                <a:ext uri="{FF2B5EF4-FFF2-40B4-BE49-F238E27FC236}">
                  <a16:creationId xmlns:a16="http://schemas.microsoft.com/office/drawing/2014/main" id="{E365E23F-0CF3-488C-8452-8A86D8476C77}"/>
                </a:ext>
              </a:extLst>
            </p:cNvPr>
            <p:cNvSpPr txBox="1"/>
            <p:nvPr/>
          </p:nvSpPr>
          <p:spPr>
            <a:xfrm>
              <a:off x="3919711" y="4303200"/>
              <a:ext cx="4410918" cy="1077218"/>
            </a:xfrm>
            <a:prstGeom prst="rect">
              <a:avLst/>
            </a:prstGeom>
            <a:noFill/>
          </p:spPr>
          <p:txBody>
            <a:bodyPr wrap="square">
              <a:spAutoFit/>
            </a:bodyPr>
            <a:lstStyle/>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Journey Changes at </a:t>
              </a:r>
              <a:r>
                <a:rPr lang="en-US" altLang="zh-CN" sz="1600" b="1" dirty="0">
                  <a:solidFill>
                    <a:srgbClr val="C00000"/>
                  </a:solidFill>
                  <a:latin typeface="Times New Roman" panose="02020603050405020304" pitchFamily="18" charset="0"/>
                  <a:ea typeface="等线" panose="02010600030101010101" pitchFamily="2" charset="-122"/>
                </a:rPr>
                <a:t>Tube Line </a:t>
              </a:r>
              <a:r>
                <a:rPr lang="en-US" altLang="zh-CN" sz="1600" b="1" dirty="0">
                  <a:solidFill>
                    <a:schemeClr val="bg1"/>
                  </a:solidFill>
                  <a:latin typeface="Times New Roman" panose="02020603050405020304" pitchFamily="18" charset="0"/>
                  <a:ea typeface="等线" panose="02010600030101010101" pitchFamily="2" charset="-122"/>
                </a:rPr>
                <a:t>level;</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Journey Changes at </a:t>
              </a:r>
              <a:r>
                <a:rPr lang="en-US" altLang="zh-CN" sz="1600" b="1" dirty="0">
                  <a:solidFill>
                    <a:srgbClr val="C00000"/>
                  </a:solidFill>
                  <a:latin typeface="Times New Roman" panose="02020603050405020304" pitchFamily="18" charset="0"/>
                  <a:ea typeface="等线" panose="02010600030101010101" pitchFamily="2" charset="-122"/>
                </a:rPr>
                <a:t>Borough</a:t>
              </a:r>
              <a:r>
                <a:rPr lang="en-US" altLang="zh-CN" sz="1600" b="1" dirty="0">
                  <a:solidFill>
                    <a:schemeClr val="bg1"/>
                  </a:solidFill>
                  <a:latin typeface="Times New Roman" panose="02020603050405020304" pitchFamily="18" charset="0"/>
                  <a:ea typeface="等线" panose="02010600030101010101" pitchFamily="2" charset="-122"/>
                </a:rPr>
                <a:t> level;</a:t>
              </a:r>
            </a:p>
            <a:p>
              <a:pPr marL="285750" indent="-285750">
                <a:buFont typeface="Arial" panose="020B0604020202020204" pitchFamily="34" charset="0"/>
                <a:buChar char="•"/>
              </a:pPr>
              <a:r>
                <a:rPr lang="en-US" altLang="zh-CN" sz="1600" b="1" dirty="0">
                  <a:solidFill>
                    <a:schemeClr val="bg1"/>
                  </a:solidFill>
                  <a:latin typeface="Times New Roman" panose="02020603050405020304" pitchFamily="18" charset="0"/>
                  <a:ea typeface="等线" panose="02010600030101010101" pitchFamily="2" charset="-122"/>
                </a:rPr>
                <a:t>COVID-19’s impact on underground journeys at borough</a:t>
              </a:r>
              <a:r>
                <a:rPr lang="zh-CN" altLang="en-US" sz="1600" b="1" dirty="0">
                  <a:solidFill>
                    <a:schemeClr val="bg1"/>
                  </a:solidFill>
                  <a:latin typeface="Times New Roman" panose="02020603050405020304" pitchFamily="18" charset="0"/>
                  <a:ea typeface="等线" panose="02010600030101010101" pitchFamily="2" charset="-122"/>
                </a:rPr>
                <a:t> </a:t>
              </a:r>
              <a:r>
                <a:rPr lang="en-US" altLang="zh-CN" sz="1600" b="1" dirty="0">
                  <a:solidFill>
                    <a:schemeClr val="bg1"/>
                  </a:solidFill>
                  <a:latin typeface="Times New Roman" panose="02020603050405020304" pitchFamily="18" charset="0"/>
                  <a:ea typeface="等线" panose="02010600030101010101" pitchFamily="2" charset="-122"/>
                </a:rPr>
                <a:t>level.</a:t>
              </a:r>
              <a:endParaRPr lang="zh-CN" altLang="en-US" sz="1600" b="1" dirty="0">
                <a:solidFill>
                  <a:schemeClr val="bg1"/>
                </a:solidFill>
                <a:latin typeface="Times New Roman" panose="02020603050405020304" pitchFamily="18" charset="0"/>
                <a:ea typeface="等线" panose="02010600030101010101" pitchFamily="2" charset="-122"/>
              </a:endParaRPr>
            </a:p>
          </p:txBody>
        </p:sp>
      </p:grpSp>
      <p:sp>
        <p:nvSpPr>
          <p:cNvPr id="78" name="标题 1">
            <a:extLst>
              <a:ext uri="{FF2B5EF4-FFF2-40B4-BE49-F238E27FC236}">
                <a16:creationId xmlns:a16="http://schemas.microsoft.com/office/drawing/2014/main" id="{8FFEA42A-D618-41B0-B8F3-234CD3A209B0}"/>
              </a:ext>
            </a:extLst>
          </p:cNvPr>
          <p:cNvSpPr txBox="1">
            <a:spLocks/>
          </p:cNvSpPr>
          <p:nvPr/>
        </p:nvSpPr>
        <p:spPr>
          <a:xfrm>
            <a:off x="219194" y="1495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ANALYSIS</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50" name="组合 49">
            <a:extLst>
              <a:ext uri="{FF2B5EF4-FFF2-40B4-BE49-F238E27FC236}">
                <a16:creationId xmlns:a16="http://schemas.microsoft.com/office/drawing/2014/main" id="{3B45F199-6755-494F-90A3-376AF75F0F89}"/>
              </a:ext>
            </a:extLst>
          </p:cNvPr>
          <p:cNvGrpSpPr/>
          <p:nvPr/>
        </p:nvGrpSpPr>
        <p:grpSpPr>
          <a:xfrm>
            <a:off x="9593710" y="205091"/>
            <a:ext cx="2132731" cy="1030460"/>
            <a:chOff x="10186276" y="57540"/>
            <a:chExt cx="2132731" cy="1030460"/>
          </a:xfrm>
        </p:grpSpPr>
        <p:pic>
          <p:nvPicPr>
            <p:cNvPr id="51" name="图片 50">
              <a:extLst>
                <a:ext uri="{FF2B5EF4-FFF2-40B4-BE49-F238E27FC236}">
                  <a16:creationId xmlns:a16="http://schemas.microsoft.com/office/drawing/2014/main" id="{AACF0F7B-04B0-4612-90E2-C07127545E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52" name="标题 1">
              <a:extLst>
                <a:ext uri="{FF2B5EF4-FFF2-40B4-BE49-F238E27FC236}">
                  <a16:creationId xmlns:a16="http://schemas.microsoft.com/office/drawing/2014/main" id="{1CBEBC5A-6982-4BC6-BF3D-0C8D877F494F}"/>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1781140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40"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组合 18">
            <a:extLst>
              <a:ext uri="{FF2B5EF4-FFF2-40B4-BE49-F238E27FC236}">
                <a16:creationId xmlns:a16="http://schemas.microsoft.com/office/drawing/2014/main" id="{B3075121-E1F2-4930-AF7D-5A4D6A7E547F}"/>
              </a:ext>
            </a:extLst>
          </p:cNvPr>
          <p:cNvGrpSpPr/>
          <p:nvPr/>
        </p:nvGrpSpPr>
        <p:grpSpPr>
          <a:xfrm>
            <a:off x="10118542" y="57540"/>
            <a:ext cx="2132731" cy="1030460"/>
            <a:chOff x="10186276" y="57540"/>
            <a:chExt cx="2132731" cy="1030460"/>
          </a:xfrm>
        </p:grpSpPr>
        <p:pic>
          <p:nvPicPr>
            <p:cNvPr id="16" name="图片 15">
              <a:extLst>
                <a:ext uri="{FF2B5EF4-FFF2-40B4-BE49-F238E27FC236}">
                  <a16:creationId xmlns:a16="http://schemas.microsoft.com/office/drawing/2014/main" id="{8C520F12-3CC1-4A64-805D-05943E9AA7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17" name="标题 1">
              <a:extLst>
                <a:ext uri="{FF2B5EF4-FFF2-40B4-BE49-F238E27FC236}">
                  <a16:creationId xmlns:a16="http://schemas.microsoft.com/office/drawing/2014/main" id="{76DD2A4F-1C3E-4747-9779-CD0C0D326E6C}"/>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
        <p:nvSpPr>
          <p:cNvPr id="20" name="标题 1">
            <a:extLst>
              <a:ext uri="{FF2B5EF4-FFF2-40B4-BE49-F238E27FC236}">
                <a16:creationId xmlns:a16="http://schemas.microsoft.com/office/drawing/2014/main" id="{C890B61C-6AFB-404E-80CB-14952D049096}"/>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WEBSITE</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5" name="Content Placeholder 2">
            <a:extLst>
              <a:ext uri="{FF2B5EF4-FFF2-40B4-BE49-F238E27FC236}">
                <a16:creationId xmlns:a16="http://schemas.microsoft.com/office/drawing/2014/main" id="{89E12610-70A4-4E1A-B0FB-BDA4CEE74B05}"/>
              </a:ext>
            </a:extLst>
          </p:cNvPr>
          <p:cNvSpPr txBox="1">
            <a:spLocks noChangeArrowheads="1"/>
          </p:cNvSpPr>
          <p:nvPr/>
        </p:nvSpPr>
        <p:spPr bwMode="auto">
          <a:xfrm>
            <a:off x="394670" y="1844675"/>
            <a:ext cx="10790237" cy="468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800100" indent="-3429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marL="0" indent="0">
              <a:lnSpc>
                <a:spcPct val="200000"/>
              </a:lnSpc>
              <a:spcBef>
                <a:spcPct val="0"/>
              </a:spcBef>
              <a:buNone/>
            </a:pPr>
            <a:r>
              <a:rPr lang="en-US" altLang="en-US" sz="2400" b="1" dirty="0">
                <a:solidFill>
                  <a:schemeClr val="bg1"/>
                </a:solidFill>
                <a:latin typeface="微软雅黑" panose="020B0503020204020204" pitchFamily="34" charset="-122"/>
                <a:ea typeface="微软雅黑" panose="020B0503020204020204" pitchFamily="34" charset="-122"/>
                <a:cs typeface="+mj-cs"/>
              </a:rPr>
              <a:t>We will present the website we created live~</a:t>
            </a:r>
          </a:p>
        </p:txBody>
      </p:sp>
    </p:spTree>
    <p:extLst>
      <p:ext uri="{BB962C8B-B14F-4D97-AF65-F5344CB8AC3E}">
        <p14:creationId xmlns:p14="http://schemas.microsoft.com/office/powerpoint/2010/main" val="21586809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图片 24" descr="黑白城市建筑营销策划演示文稿 (2)">
            <a:extLst>
              <a:ext uri="{FF2B5EF4-FFF2-40B4-BE49-F238E27FC236}">
                <a16:creationId xmlns:a16="http://schemas.microsoft.com/office/drawing/2014/main" id="{903A224D-7230-4B1B-84C8-CC82E401A15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colorTemperature colorTemp="11200"/>
                    </a14:imgEffect>
                  </a14:imgLayer>
                </a14:imgProps>
              </a:ext>
              <a:ext uri="{28A0092B-C50C-407E-A947-70E740481C1C}">
                <a14:useLocalDpi xmlns:a14="http://schemas.microsoft.com/office/drawing/2010/main" val="0"/>
              </a:ext>
            </a:extLst>
          </a:blip>
          <a:srcRect/>
          <a:stretch>
            <a:fillRect/>
          </a:stretch>
        </p:blipFill>
        <p:spPr bwMode="auto">
          <a:xfrm>
            <a:off x="2733675" y="1517650"/>
            <a:ext cx="9632950" cy="541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Content Placeholder 2">
            <a:extLst>
              <a:ext uri="{FF2B5EF4-FFF2-40B4-BE49-F238E27FC236}">
                <a16:creationId xmlns:a16="http://schemas.microsoft.com/office/drawing/2014/main" id="{03A790F0-3C54-4129-B5C9-2C4BE07C57FA}"/>
              </a:ext>
            </a:extLst>
          </p:cNvPr>
          <p:cNvSpPr>
            <a:spLocks noGrp="1"/>
          </p:cNvSpPr>
          <p:nvPr>
            <p:ph idx="1"/>
          </p:nvPr>
        </p:nvSpPr>
        <p:spPr>
          <a:xfrm>
            <a:off x="7060764" y="5545237"/>
            <a:ext cx="2664662" cy="877888"/>
          </a:xfrm>
        </p:spPr>
        <p:txBody>
          <a:bodyPr>
            <a:noAutofit/>
          </a:bodyPr>
          <a:lstStyle/>
          <a:p>
            <a:pPr algn="r">
              <a:defRPr/>
            </a:pPr>
            <a:r>
              <a:rPr lang="en-GB" altLang="en-US" sz="1800" b="1" noProof="1">
                <a:solidFill>
                  <a:schemeClr val="accent4"/>
                </a:solidFill>
              </a:rPr>
              <a:t>Yutong Xia</a:t>
            </a:r>
          </a:p>
          <a:p>
            <a:pPr marL="0" lvl="1" indent="0" algn="r">
              <a:buNone/>
              <a:defRPr/>
            </a:pPr>
            <a:r>
              <a:rPr lang="en-US" altLang="en-US" sz="1800" noProof="1">
                <a:solidFill>
                  <a:schemeClr val="bg1"/>
                </a:solidFill>
              </a:rPr>
              <a:t>    </a:t>
            </a:r>
            <a:r>
              <a:rPr lang="en-US" altLang="en-US" sz="1800" noProof="1">
                <a:solidFill>
                  <a:schemeClr val="bg1"/>
                </a:solidFill>
                <a:sym typeface="+mn-ea"/>
              </a:rPr>
              <a:t>Data Cleaning</a:t>
            </a:r>
            <a:endParaRPr lang="en-US" altLang="zh-CN" sz="1800" b="1" noProof="1">
              <a:solidFill>
                <a:schemeClr val="bg1"/>
              </a:solidFill>
            </a:endParaRPr>
          </a:p>
          <a:p>
            <a:pPr lvl="2" algn="r">
              <a:buFont typeface="Arial" panose="020B0604020202020204" pitchFamily="34" charset="0"/>
              <a:buNone/>
              <a:defRPr/>
            </a:pPr>
            <a:r>
              <a:rPr lang="en-US" altLang="en-US" sz="1800" noProof="1">
                <a:solidFill>
                  <a:schemeClr val="bg1"/>
                </a:solidFill>
                <a:sym typeface="+mn-ea"/>
              </a:rPr>
              <a:t>Data Analysis</a:t>
            </a:r>
          </a:p>
        </p:txBody>
      </p:sp>
      <p:sp>
        <p:nvSpPr>
          <p:cNvPr id="6" name="Content Placeholder 2">
            <a:extLst>
              <a:ext uri="{FF2B5EF4-FFF2-40B4-BE49-F238E27FC236}">
                <a16:creationId xmlns:a16="http://schemas.microsoft.com/office/drawing/2014/main" id="{B91C2405-0AF5-4B44-A103-816FBE4201B1}"/>
              </a:ext>
            </a:extLst>
          </p:cNvPr>
          <p:cNvSpPr txBox="1">
            <a:spLocks noChangeArrowheads="1"/>
          </p:cNvSpPr>
          <p:nvPr/>
        </p:nvSpPr>
        <p:spPr bwMode="auto">
          <a:xfrm>
            <a:off x="80963" y="1844675"/>
            <a:ext cx="3490912" cy="468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800100" indent="-3429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defTabSz="914400"/>
            <a:r>
              <a:rPr lang="en-US" altLang="en-US" sz="2000" b="1" dirty="0">
                <a:solidFill>
                  <a:schemeClr val="accent2"/>
                </a:solidFill>
              </a:rPr>
              <a:t>3 in </a:t>
            </a:r>
            <a:r>
              <a:rPr lang="en-US" altLang="zh-CN" sz="2000" b="1" dirty="0">
                <a:solidFill>
                  <a:schemeClr val="accent2"/>
                </a:solidFill>
              </a:rPr>
              <a:t>Frontend Development</a:t>
            </a:r>
          </a:p>
          <a:p>
            <a:pPr lvl="1" defTabSz="914400"/>
            <a:r>
              <a:rPr lang="en-US" altLang="en-US" sz="2000" dirty="0">
                <a:solidFill>
                  <a:schemeClr val="bg1"/>
                </a:solidFill>
              </a:rPr>
              <a:t>W</a:t>
            </a:r>
            <a:r>
              <a:rPr lang="en-US" altLang="zh-CN" sz="2000" dirty="0">
                <a:solidFill>
                  <a:schemeClr val="bg1"/>
                </a:solidFill>
              </a:rPr>
              <a:t>ebsite Frame Construction</a:t>
            </a:r>
            <a:endParaRPr lang="en-US" altLang="en-US" sz="2000" dirty="0">
              <a:solidFill>
                <a:schemeClr val="bg1"/>
              </a:solidFill>
            </a:endParaRPr>
          </a:p>
          <a:p>
            <a:pPr lvl="1" defTabSz="914400"/>
            <a:r>
              <a:rPr lang="en-US" altLang="en-US" sz="2000" dirty="0">
                <a:solidFill>
                  <a:schemeClr val="bg1"/>
                </a:solidFill>
              </a:rPr>
              <a:t>U</a:t>
            </a:r>
            <a:r>
              <a:rPr lang="en-US" altLang="zh-CN" sz="2000" dirty="0">
                <a:solidFill>
                  <a:schemeClr val="bg1"/>
                </a:solidFill>
              </a:rPr>
              <a:t>ser Interface Design</a:t>
            </a:r>
            <a:endParaRPr lang="en-US" altLang="en-US" sz="2000" dirty="0">
              <a:solidFill>
                <a:schemeClr val="bg1"/>
              </a:solidFill>
            </a:endParaRPr>
          </a:p>
          <a:p>
            <a:pPr defTabSz="914400"/>
            <a:r>
              <a:rPr lang="en-US" altLang="en-US" sz="2000" b="1" dirty="0">
                <a:solidFill>
                  <a:schemeClr val="accent2"/>
                </a:solidFill>
              </a:rPr>
              <a:t>2 </a:t>
            </a:r>
            <a:r>
              <a:rPr lang="en-US" altLang="zh-CN" sz="2000" b="1" dirty="0">
                <a:solidFill>
                  <a:schemeClr val="accent2"/>
                </a:solidFill>
                <a:sym typeface="等线" panose="02010600030101010101" pitchFamily="2" charset="-122"/>
              </a:rPr>
              <a:t>in Backend Development</a:t>
            </a:r>
            <a:endParaRPr lang="en-US" altLang="en-US" sz="2000" dirty="0">
              <a:solidFill>
                <a:schemeClr val="accent2"/>
              </a:solidFill>
            </a:endParaRPr>
          </a:p>
          <a:p>
            <a:pPr lvl="1" defTabSz="914400"/>
            <a:r>
              <a:rPr lang="en-US" altLang="en-US" sz="2000" dirty="0">
                <a:solidFill>
                  <a:schemeClr val="bg1"/>
                </a:solidFill>
              </a:rPr>
              <a:t>Data Cleaning</a:t>
            </a:r>
          </a:p>
          <a:p>
            <a:pPr lvl="1" defTabSz="914400"/>
            <a:r>
              <a:rPr lang="en-US" altLang="en-US" sz="2000" dirty="0">
                <a:solidFill>
                  <a:schemeClr val="bg1"/>
                </a:solidFill>
              </a:rPr>
              <a:t>Data Analysis</a:t>
            </a:r>
            <a:endParaRPr lang="en-US" altLang="zh-CN" sz="2000" b="1" dirty="0">
              <a:solidFill>
                <a:schemeClr val="bg1"/>
              </a:solidFill>
              <a:sym typeface="等线" panose="02010600030101010101" pitchFamily="2" charset="-122"/>
            </a:endParaRPr>
          </a:p>
          <a:p>
            <a:pPr defTabSz="914400"/>
            <a:r>
              <a:rPr lang="en-US" altLang="zh-CN" sz="2000" b="1" dirty="0">
                <a:solidFill>
                  <a:schemeClr val="accent2"/>
                </a:solidFill>
                <a:sym typeface="等线" panose="02010600030101010101" pitchFamily="2" charset="-122"/>
              </a:rPr>
              <a:t>Report Communicating</a:t>
            </a:r>
            <a:endParaRPr lang="en-US" altLang="en-US" sz="2000" dirty="0">
              <a:solidFill>
                <a:schemeClr val="accent2"/>
              </a:solidFill>
            </a:endParaRPr>
          </a:p>
          <a:p>
            <a:pPr defTabSz="914400"/>
            <a:endParaRPr lang="en-US" altLang="en-US" sz="2000" dirty="0">
              <a:solidFill>
                <a:schemeClr val="bg1"/>
              </a:solidFill>
            </a:endParaRPr>
          </a:p>
          <a:p>
            <a:pPr defTabSz="914400"/>
            <a:endParaRPr lang="en-US" altLang="en-US" sz="2000" b="1" dirty="0">
              <a:solidFill>
                <a:schemeClr val="bg1"/>
              </a:solidFill>
            </a:endParaRPr>
          </a:p>
          <a:p>
            <a:pPr defTabSz="914400"/>
            <a:endParaRPr lang="en-US" altLang="en-US" sz="2000" b="1" dirty="0">
              <a:solidFill>
                <a:schemeClr val="bg1"/>
              </a:solidFill>
            </a:endParaRPr>
          </a:p>
        </p:txBody>
      </p:sp>
      <p:sp>
        <p:nvSpPr>
          <p:cNvPr id="7" name="文本框 6">
            <a:extLst>
              <a:ext uri="{FF2B5EF4-FFF2-40B4-BE49-F238E27FC236}">
                <a16:creationId xmlns:a16="http://schemas.microsoft.com/office/drawing/2014/main" id="{51822F27-12B7-4258-B5DF-BA95DE35E9A7}"/>
              </a:ext>
            </a:extLst>
          </p:cNvPr>
          <p:cNvSpPr txBox="1"/>
          <p:nvPr/>
        </p:nvSpPr>
        <p:spPr>
          <a:xfrm>
            <a:off x="3039770" y="1710128"/>
            <a:ext cx="2967038" cy="1323439"/>
          </a:xfrm>
          <a:prstGeom prst="rect">
            <a:avLst/>
          </a:prstGeom>
          <a:noFill/>
        </p:spPr>
        <p:txBody>
          <a:bodyPr>
            <a:spAutoFit/>
          </a:bodyPr>
          <a:lstStyle/>
          <a:p>
            <a:pPr marL="742950" lvl="1" indent="-285750" algn="r">
              <a:buFont typeface="Arial" panose="020B0604020202020204" pitchFamily="34" charset="0"/>
              <a:buChar char="•"/>
              <a:defRPr/>
            </a:pPr>
            <a:r>
              <a:rPr lang="en-US" altLang="en-US" sz="2000" b="1" noProof="1">
                <a:solidFill>
                  <a:schemeClr val="accent4"/>
                </a:solidFill>
                <a:sym typeface="+mn-ea"/>
              </a:rPr>
              <a:t>Y</a:t>
            </a:r>
            <a:r>
              <a:rPr lang="en-US" altLang="zh-CN" sz="2000" b="1" noProof="1">
                <a:solidFill>
                  <a:schemeClr val="accent4"/>
                </a:solidFill>
                <a:sym typeface="+mn-ea"/>
              </a:rPr>
              <a:t>ujue Wang</a:t>
            </a:r>
          </a:p>
          <a:p>
            <a:pPr algn="r">
              <a:buFont typeface="Arial" panose="020B0604020202020204" pitchFamily="34" charset="0"/>
              <a:buNone/>
              <a:defRPr/>
            </a:pPr>
            <a:r>
              <a:rPr lang="en-US" altLang="en-US" sz="2000" noProof="1">
                <a:solidFill>
                  <a:schemeClr val="bg1"/>
                </a:solidFill>
                <a:sym typeface="+mn-ea"/>
              </a:rPr>
              <a:t>W</a:t>
            </a:r>
            <a:r>
              <a:rPr lang="en-US" altLang="zh-CN" sz="2000" noProof="1">
                <a:solidFill>
                  <a:schemeClr val="bg1"/>
                </a:solidFill>
                <a:sym typeface="+mn-ea"/>
              </a:rPr>
              <a:t>ebsite Construction</a:t>
            </a:r>
          </a:p>
          <a:p>
            <a:pPr algn="r">
              <a:defRPr/>
            </a:pPr>
            <a:r>
              <a:rPr lang="en-US" altLang="en-US" sz="2000" noProof="1">
                <a:solidFill>
                  <a:schemeClr val="bg1"/>
                </a:solidFill>
                <a:sym typeface="+mn-ea"/>
              </a:rPr>
              <a:t>U</a:t>
            </a:r>
            <a:r>
              <a:rPr lang="en-US" altLang="zh-CN" sz="2000" noProof="1">
                <a:solidFill>
                  <a:schemeClr val="bg1"/>
                </a:solidFill>
                <a:sym typeface="+mn-ea"/>
              </a:rPr>
              <a:t>ser Interface Design</a:t>
            </a:r>
          </a:p>
          <a:p>
            <a:pPr algn="r">
              <a:buFont typeface="Arial" panose="020B0604020202020204" pitchFamily="34" charset="0"/>
              <a:buNone/>
              <a:defRPr/>
            </a:pPr>
            <a:endParaRPr lang="en-US" altLang="en-US" sz="2000" noProof="1">
              <a:solidFill>
                <a:schemeClr val="bg1"/>
              </a:solidFill>
              <a:sym typeface="+mn-ea"/>
            </a:endParaRPr>
          </a:p>
        </p:txBody>
      </p:sp>
      <p:sp>
        <p:nvSpPr>
          <p:cNvPr id="8" name="文本框 6">
            <a:extLst>
              <a:ext uri="{FF2B5EF4-FFF2-40B4-BE49-F238E27FC236}">
                <a16:creationId xmlns:a16="http://schemas.microsoft.com/office/drawing/2014/main" id="{19F6EE52-9DEA-44D0-8D92-2DBB8B6927AE}"/>
              </a:ext>
            </a:extLst>
          </p:cNvPr>
          <p:cNvSpPr txBox="1">
            <a:spLocks noChangeArrowheads="1"/>
          </p:cNvSpPr>
          <p:nvPr/>
        </p:nvSpPr>
        <p:spPr bwMode="auto">
          <a:xfrm>
            <a:off x="2129489" y="4658446"/>
            <a:ext cx="3490912" cy="23288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85750" indent="-28575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defTabSz="4572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algn="r">
              <a:lnSpc>
                <a:spcPct val="100000"/>
              </a:lnSpc>
              <a:spcBef>
                <a:spcPct val="0"/>
              </a:spcBef>
            </a:pPr>
            <a:r>
              <a:rPr lang="en-US" altLang="en-US" sz="2000" b="1" dirty="0" err="1">
                <a:solidFill>
                  <a:schemeClr val="accent4"/>
                </a:solidFill>
              </a:rPr>
              <a:t>Y</a:t>
            </a:r>
            <a:r>
              <a:rPr lang="en-US" altLang="zh-CN" sz="2000" b="1" dirty="0" err="1">
                <a:solidFill>
                  <a:schemeClr val="accent4"/>
                </a:solidFill>
              </a:rPr>
              <a:t>itong</a:t>
            </a:r>
            <a:r>
              <a:rPr lang="en-US" altLang="zh-CN" sz="2000" b="1" dirty="0">
                <a:solidFill>
                  <a:schemeClr val="accent4"/>
                </a:solidFill>
              </a:rPr>
              <a:t> Yue</a:t>
            </a:r>
          </a:p>
          <a:p>
            <a:pPr marL="0" indent="0" algn="r">
              <a:buNone/>
              <a:defRPr/>
            </a:pPr>
            <a:r>
              <a:rPr lang="en-US" altLang="en-US" sz="2000" noProof="1">
                <a:solidFill>
                  <a:schemeClr val="bg1"/>
                </a:solidFill>
                <a:sym typeface="+mn-ea"/>
              </a:rPr>
              <a:t>W</a:t>
            </a:r>
            <a:r>
              <a:rPr lang="en-US" altLang="zh-CN" sz="2000" noProof="1">
                <a:solidFill>
                  <a:schemeClr val="bg1"/>
                </a:solidFill>
                <a:sym typeface="+mn-ea"/>
              </a:rPr>
              <a:t>ebsite Construction</a:t>
            </a:r>
          </a:p>
          <a:p>
            <a:pPr marL="0" indent="0" algn="r">
              <a:buNone/>
              <a:defRPr/>
            </a:pPr>
            <a:r>
              <a:rPr lang="en-US" altLang="en-US" sz="2000" noProof="1">
                <a:solidFill>
                  <a:schemeClr val="bg1"/>
                </a:solidFill>
                <a:sym typeface="+mn-ea"/>
              </a:rPr>
              <a:t>U</a:t>
            </a:r>
            <a:r>
              <a:rPr lang="en-US" altLang="zh-CN" sz="2000" noProof="1">
                <a:solidFill>
                  <a:schemeClr val="bg1"/>
                </a:solidFill>
                <a:sym typeface="+mn-ea"/>
              </a:rPr>
              <a:t>ser Interface Design</a:t>
            </a:r>
          </a:p>
          <a:p>
            <a:pPr marL="0" indent="0" algn="r">
              <a:buNone/>
              <a:defRPr/>
            </a:pPr>
            <a:r>
              <a:rPr lang="en-US" altLang="zh-CN" sz="2000" noProof="1">
                <a:solidFill>
                  <a:schemeClr val="bg1"/>
                </a:solidFill>
                <a:sym typeface="+mn-ea"/>
              </a:rPr>
              <a:t>Frontend development</a:t>
            </a:r>
          </a:p>
          <a:p>
            <a:pPr marL="0" indent="0" algn="r">
              <a:buNone/>
              <a:defRPr/>
            </a:pPr>
            <a:endParaRPr lang="en-US" altLang="zh-CN" sz="2000" noProof="1">
              <a:solidFill>
                <a:schemeClr val="bg1"/>
              </a:solidFill>
              <a:sym typeface="+mn-ea"/>
            </a:endParaRPr>
          </a:p>
          <a:p>
            <a:pPr lvl="1" algn="r">
              <a:lnSpc>
                <a:spcPct val="100000"/>
              </a:lnSpc>
              <a:spcBef>
                <a:spcPct val="0"/>
              </a:spcBef>
              <a:buFontTx/>
              <a:buNone/>
            </a:pPr>
            <a:endParaRPr lang="en-US" altLang="en-US" sz="2000" dirty="0">
              <a:solidFill>
                <a:schemeClr val="bg1"/>
              </a:solidFill>
            </a:endParaRPr>
          </a:p>
        </p:txBody>
      </p:sp>
      <p:sp>
        <p:nvSpPr>
          <p:cNvPr id="9" name="文本框 8">
            <a:extLst>
              <a:ext uri="{FF2B5EF4-FFF2-40B4-BE49-F238E27FC236}">
                <a16:creationId xmlns:a16="http://schemas.microsoft.com/office/drawing/2014/main" id="{DB567044-AA91-4269-AB5F-D26FFEC21050}"/>
              </a:ext>
            </a:extLst>
          </p:cNvPr>
          <p:cNvSpPr txBox="1"/>
          <p:nvPr/>
        </p:nvSpPr>
        <p:spPr>
          <a:xfrm>
            <a:off x="6312903" y="1662594"/>
            <a:ext cx="3587750" cy="1323439"/>
          </a:xfrm>
          <a:prstGeom prst="rect">
            <a:avLst/>
          </a:prstGeom>
          <a:noFill/>
        </p:spPr>
        <p:txBody>
          <a:bodyPr>
            <a:spAutoFit/>
          </a:bodyPr>
          <a:lstStyle/>
          <a:p>
            <a:pPr marL="285750" indent="-285750" algn="r">
              <a:buFont typeface="Arial" panose="020B0604020202020204" pitchFamily="34" charset="0"/>
              <a:buChar char="•"/>
              <a:defRPr/>
            </a:pPr>
            <a:r>
              <a:rPr lang="en-GB" altLang="en-US" sz="2000" b="1" noProof="1">
                <a:solidFill>
                  <a:schemeClr val="accent4"/>
                </a:solidFill>
                <a:sym typeface="+mn-ea"/>
              </a:rPr>
              <a:t>Zhiyuan Li</a:t>
            </a:r>
          </a:p>
          <a:p>
            <a:pPr marL="0" lvl="1" algn="r">
              <a:defRPr/>
            </a:pPr>
            <a:r>
              <a:rPr lang="en-US" altLang="en-US" sz="2000" noProof="1">
                <a:solidFill>
                  <a:schemeClr val="bg1"/>
                </a:solidFill>
                <a:sym typeface="+mn-ea"/>
              </a:rPr>
              <a:t>     Data Cleaning</a:t>
            </a:r>
            <a:endParaRPr lang="en-US" altLang="zh-CN" sz="2000" b="1" noProof="1">
              <a:solidFill>
                <a:schemeClr val="bg1"/>
              </a:solidFill>
            </a:endParaRPr>
          </a:p>
          <a:p>
            <a:pPr lvl="2" algn="r">
              <a:buFont typeface="Arial" panose="020B0604020202020204" pitchFamily="34" charset="0"/>
              <a:buNone/>
              <a:defRPr/>
            </a:pPr>
            <a:r>
              <a:rPr lang="en-US" altLang="en-US" sz="2000" noProof="1">
                <a:solidFill>
                  <a:schemeClr val="bg1"/>
                </a:solidFill>
                <a:sym typeface="+mn-ea"/>
              </a:rPr>
              <a:t>Data Analysis</a:t>
            </a:r>
          </a:p>
          <a:p>
            <a:pPr algn="r">
              <a:buFont typeface="Arial" panose="020B0604020202020204" pitchFamily="34" charset="0"/>
              <a:buNone/>
              <a:defRPr/>
            </a:pPr>
            <a:endParaRPr lang="en-US" altLang="zh-CN" sz="2000" noProof="1">
              <a:solidFill>
                <a:schemeClr val="bg1"/>
              </a:solidFill>
              <a:sym typeface="+mn-ea"/>
            </a:endParaRPr>
          </a:p>
        </p:txBody>
      </p:sp>
      <p:sp>
        <p:nvSpPr>
          <p:cNvPr id="10" name="文本框 9">
            <a:extLst>
              <a:ext uri="{FF2B5EF4-FFF2-40B4-BE49-F238E27FC236}">
                <a16:creationId xmlns:a16="http://schemas.microsoft.com/office/drawing/2014/main" id="{CB681104-F805-4282-A32B-59558756E8FA}"/>
              </a:ext>
            </a:extLst>
          </p:cNvPr>
          <p:cNvSpPr txBox="1"/>
          <p:nvPr/>
        </p:nvSpPr>
        <p:spPr>
          <a:xfrm>
            <a:off x="7668928" y="4016912"/>
            <a:ext cx="4230304" cy="1015663"/>
          </a:xfrm>
          <a:prstGeom prst="rect">
            <a:avLst/>
          </a:prstGeom>
          <a:noFill/>
        </p:spPr>
        <p:txBody>
          <a:bodyPr wrap="square">
            <a:spAutoFit/>
          </a:bodyPr>
          <a:lstStyle/>
          <a:p>
            <a:pPr marL="285750" indent="-285750" algn="r">
              <a:buFont typeface="Arial" panose="020B0604020202020204" pitchFamily="34" charset="0"/>
              <a:buChar char="•"/>
              <a:defRPr/>
            </a:pPr>
            <a:r>
              <a:rPr lang="en-GB" altLang="en-US" sz="2000" b="1" noProof="1">
                <a:solidFill>
                  <a:schemeClr val="accent4"/>
                </a:solidFill>
                <a:sym typeface="+mn-ea"/>
              </a:rPr>
              <a:t>Haocheng Sun</a:t>
            </a:r>
          </a:p>
          <a:p>
            <a:pPr algn="r">
              <a:buFont typeface="Arial" panose="020B0604020202020204" pitchFamily="34" charset="0"/>
              <a:buNone/>
              <a:defRPr/>
            </a:pPr>
            <a:r>
              <a:rPr lang="en-US" altLang="en-US" sz="2000" noProof="1">
                <a:solidFill>
                  <a:schemeClr val="bg1"/>
                </a:solidFill>
                <a:sym typeface="+mn-ea"/>
              </a:rPr>
              <a:t> W</a:t>
            </a:r>
            <a:r>
              <a:rPr lang="en-US" altLang="zh-CN" sz="2000" noProof="1">
                <a:solidFill>
                  <a:schemeClr val="bg1"/>
                </a:solidFill>
                <a:sym typeface="+mn-ea"/>
              </a:rPr>
              <a:t>ebsite Frame Construction</a:t>
            </a:r>
          </a:p>
          <a:p>
            <a:pPr algn="r">
              <a:buFont typeface="Arial" panose="020B0604020202020204" pitchFamily="34" charset="0"/>
              <a:buNone/>
              <a:defRPr/>
            </a:pPr>
            <a:r>
              <a:rPr lang="en-US" altLang="zh-CN" sz="2000" noProof="1">
                <a:solidFill>
                  <a:schemeClr val="bg1"/>
                </a:solidFill>
                <a:sym typeface="+mn-ea"/>
              </a:rPr>
              <a:t>Backend development</a:t>
            </a:r>
          </a:p>
        </p:txBody>
      </p:sp>
      <p:grpSp>
        <p:nvGrpSpPr>
          <p:cNvPr id="19" name="组合 18">
            <a:extLst>
              <a:ext uri="{FF2B5EF4-FFF2-40B4-BE49-F238E27FC236}">
                <a16:creationId xmlns:a16="http://schemas.microsoft.com/office/drawing/2014/main" id="{B3075121-E1F2-4930-AF7D-5A4D6A7E547F}"/>
              </a:ext>
            </a:extLst>
          </p:cNvPr>
          <p:cNvGrpSpPr/>
          <p:nvPr/>
        </p:nvGrpSpPr>
        <p:grpSpPr>
          <a:xfrm>
            <a:off x="10118542" y="57540"/>
            <a:ext cx="2132731" cy="1030460"/>
            <a:chOff x="10186276" y="57540"/>
            <a:chExt cx="2132731" cy="1030460"/>
          </a:xfrm>
        </p:grpSpPr>
        <p:pic>
          <p:nvPicPr>
            <p:cNvPr id="16" name="图片 15">
              <a:extLst>
                <a:ext uri="{FF2B5EF4-FFF2-40B4-BE49-F238E27FC236}">
                  <a16:creationId xmlns:a16="http://schemas.microsoft.com/office/drawing/2014/main" id="{8C520F12-3CC1-4A64-805D-05943E9AA701}"/>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17" name="标题 1">
              <a:extLst>
                <a:ext uri="{FF2B5EF4-FFF2-40B4-BE49-F238E27FC236}">
                  <a16:creationId xmlns:a16="http://schemas.microsoft.com/office/drawing/2014/main" id="{76DD2A4F-1C3E-4747-9779-CD0C0D326E6C}"/>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
        <p:nvSpPr>
          <p:cNvPr id="20" name="标题 1">
            <a:extLst>
              <a:ext uri="{FF2B5EF4-FFF2-40B4-BE49-F238E27FC236}">
                <a16:creationId xmlns:a16="http://schemas.microsoft.com/office/drawing/2014/main" id="{C890B61C-6AFB-404E-80CB-14952D049096}"/>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WORK DEVISION</a:t>
            </a:r>
            <a:endParaRPr lang="zh-CN" altLang="en-US"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2444618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2">
            <a:extLst>
              <a:ext uri="{FF2B5EF4-FFF2-40B4-BE49-F238E27FC236}">
                <a16:creationId xmlns:a16="http://schemas.microsoft.com/office/drawing/2014/main" id="{B91C2405-0AF5-4B44-A103-816FBE4201B1}"/>
              </a:ext>
            </a:extLst>
          </p:cNvPr>
          <p:cNvSpPr txBox="1">
            <a:spLocks noChangeArrowheads="1"/>
          </p:cNvSpPr>
          <p:nvPr/>
        </p:nvSpPr>
        <p:spPr bwMode="auto">
          <a:xfrm>
            <a:off x="80962" y="1844675"/>
            <a:ext cx="10790237" cy="4689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ea typeface="MS PGothic" panose="020B0600070205080204" pitchFamily="34" charset="-128"/>
              </a:defRPr>
            </a:lvl1pPr>
            <a:lvl2pPr marL="800100" indent="-342900">
              <a:lnSpc>
                <a:spcPct val="90000"/>
              </a:lnSpc>
              <a:spcBef>
                <a:spcPts val="500"/>
              </a:spcBef>
              <a:buFont typeface="Arial" panose="020B0604020202020204" pitchFamily="34" charset="0"/>
              <a:buChar char="•"/>
              <a:defRPr sz="2400">
                <a:solidFill>
                  <a:schemeClr val="tx1"/>
                </a:solidFill>
                <a:latin typeface="Calibri" panose="020F0502020204030204" pitchFamily="34" charset="0"/>
                <a:ea typeface="MS PGothic" panose="020B0600070205080204" pitchFamily="34" charset="-128"/>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ea typeface="MS PGothic" panose="020B0600070205080204" pitchFamily="34" charset="-128"/>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ea typeface="MS PGothic" panose="020B0600070205080204" pitchFamily="34" charset="-128"/>
              </a:defRPr>
            </a:lvl9pPr>
          </a:lstStyle>
          <a:p>
            <a:pPr marL="285750" indent="-285750">
              <a:lnSpc>
                <a:spcPct val="200000"/>
              </a:lnSpc>
              <a:spcBef>
                <a:spcPct val="0"/>
              </a:spcBef>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cs typeface="+mj-cs"/>
              </a:rPr>
              <a:t>We haven’t  performed further regression based on geographical correlation between Covid-19 cases and traffic decreases;</a:t>
            </a:r>
          </a:p>
          <a:p>
            <a:pPr marL="285750" indent="-285750">
              <a:lnSpc>
                <a:spcPct val="200000"/>
              </a:lnSpc>
              <a:spcBef>
                <a:spcPct val="0"/>
              </a:spcBef>
              <a:spcAft>
                <a:spcPts val="600"/>
              </a:spcAft>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cs typeface="+mj-cs"/>
              </a:rPr>
              <a:t>The clustering analysis only focuses on the shape of the time series of transport counts, without considering the size of the flow, as the data have been normalized before distance measurement. </a:t>
            </a:r>
            <a:endParaRPr lang="en-US" altLang="en-US" sz="1800" b="1" dirty="0">
              <a:solidFill>
                <a:schemeClr val="bg1"/>
              </a:solidFill>
              <a:latin typeface="微软雅黑" panose="020B0503020204020204" pitchFamily="34" charset="-122"/>
              <a:ea typeface="微软雅黑" panose="020B0503020204020204" pitchFamily="34" charset="-122"/>
              <a:cs typeface="+mj-cs"/>
            </a:endParaRPr>
          </a:p>
          <a:p>
            <a:pPr marL="285750" lvl="1" indent="-285750">
              <a:lnSpc>
                <a:spcPct val="200000"/>
              </a:lnSpc>
              <a:spcBef>
                <a:spcPct val="0"/>
              </a:spcBef>
              <a:buFont typeface="Wingdings" panose="05000000000000000000" pitchFamily="2" charset="2"/>
              <a:buChar char="l"/>
            </a:pPr>
            <a:r>
              <a:rPr lang="en-US" altLang="en-US" sz="1800" b="1" dirty="0">
                <a:solidFill>
                  <a:schemeClr val="bg1"/>
                </a:solidFill>
                <a:latin typeface="微软雅黑" panose="020B0503020204020204" pitchFamily="34" charset="-122"/>
                <a:ea typeface="微软雅黑" panose="020B0503020204020204" pitchFamily="34" charset="-122"/>
                <a:cs typeface="+mj-cs"/>
              </a:rPr>
              <a:t>Originally planned to add more charts reflecting macro changes </a:t>
            </a:r>
            <a:r>
              <a:rPr lang="en-US" altLang="zh-CN" sz="1800" b="1" dirty="0">
                <a:solidFill>
                  <a:schemeClr val="bg1"/>
                </a:solidFill>
                <a:latin typeface="微软雅黑" panose="020B0503020204020204" pitchFamily="34" charset="-122"/>
                <a:ea typeface="微软雅黑" panose="020B0503020204020204" pitchFamily="34" charset="-122"/>
                <a:cs typeface="+mj-cs"/>
              </a:rPr>
              <a:t>and use the number of epidemics as a base map</a:t>
            </a:r>
            <a:r>
              <a:rPr lang="en-US" altLang="en-US" sz="1800" b="1" dirty="0">
                <a:solidFill>
                  <a:schemeClr val="bg1"/>
                </a:solidFill>
                <a:latin typeface="微软雅黑" panose="020B0503020204020204" pitchFamily="34" charset="-122"/>
                <a:ea typeface="微软雅黑" panose="020B0503020204020204" pitchFamily="34" charset="-122"/>
                <a:cs typeface="+mj-cs"/>
              </a:rPr>
              <a:t> in the map interactive interface</a:t>
            </a:r>
            <a:r>
              <a:rPr lang="en-US" altLang="zh-CN" sz="1800" b="1" dirty="0">
                <a:solidFill>
                  <a:schemeClr val="bg1"/>
                </a:solidFill>
                <a:latin typeface="微软雅黑" panose="020B0503020204020204" pitchFamily="34" charset="-122"/>
                <a:ea typeface="微软雅黑" panose="020B0503020204020204" pitchFamily="34" charset="-122"/>
                <a:cs typeface="+mj-cs"/>
              </a:rPr>
              <a:t>.</a:t>
            </a:r>
            <a:endParaRPr lang="en-US" altLang="en-US" sz="1800" b="1" dirty="0">
              <a:solidFill>
                <a:schemeClr val="bg1"/>
              </a:solidFill>
              <a:latin typeface="微软雅黑" panose="020B0503020204020204" pitchFamily="34" charset="-122"/>
              <a:ea typeface="微软雅黑" panose="020B0503020204020204" pitchFamily="34" charset="-122"/>
              <a:cs typeface="+mj-cs"/>
            </a:endParaRPr>
          </a:p>
          <a:p>
            <a:pPr marL="285750" indent="-285750">
              <a:lnSpc>
                <a:spcPct val="200000"/>
              </a:lnSpc>
              <a:spcBef>
                <a:spcPct val="0"/>
              </a:spcBef>
              <a:buFont typeface="Wingdings" panose="05000000000000000000" pitchFamily="2" charset="2"/>
              <a:buChar char="l"/>
            </a:pPr>
            <a:endParaRPr lang="en-US" altLang="en-US" sz="1800" b="1" dirty="0">
              <a:solidFill>
                <a:schemeClr val="bg1"/>
              </a:solidFill>
              <a:latin typeface="微软雅黑" panose="020B0503020204020204" pitchFamily="34" charset="-122"/>
              <a:ea typeface="微软雅黑" panose="020B0503020204020204" pitchFamily="34" charset="-122"/>
              <a:cs typeface="+mj-cs"/>
            </a:endParaRPr>
          </a:p>
          <a:p>
            <a:pPr marL="285750" indent="-285750">
              <a:lnSpc>
                <a:spcPct val="200000"/>
              </a:lnSpc>
              <a:spcBef>
                <a:spcPct val="0"/>
              </a:spcBef>
              <a:buFont typeface="Wingdings" panose="05000000000000000000" pitchFamily="2" charset="2"/>
              <a:buChar char="l"/>
            </a:pPr>
            <a:endParaRPr lang="en-US" altLang="en-US" sz="1800" b="1" dirty="0">
              <a:solidFill>
                <a:schemeClr val="bg1"/>
              </a:solidFill>
              <a:latin typeface="微软雅黑" panose="020B0503020204020204" pitchFamily="34" charset="-122"/>
              <a:ea typeface="微软雅黑" panose="020B0503020204020204" pitchFamily="34" charset="-122"/>
              <a:cs typeface="+mj-cs"/>
            </a:endParaRPr>
          </a:p>
        </p:txBody>
      </p:sp>
      <p:grpSp>
        <p:nvGrpSpPr>
          <p:cNvPr id="19" name="组合 18">
            <a:extLst>
              <a:ext uri="{FF2B5EF4-FFF2-40B4-BE49-F238E27FC236}">
                <a16:creationId xmlns:a16="http://schemas.microsoft.com/office/drawing/2014/main" id="{B3075121-E1F2-4930-AF7D-5A4D6A7E547F}"/>
              </a:ext>
            </a:extLst>
          </p:cNvPr>
          <p:cNvGrpSpPr/>
          <p:nvPr/>
        </p:nvGrpSpPr>
        <p:grpSpPr>
          <a:xfrm>
            <a:off x="10118542" y="57540"/>
            <a:ext cx="2132731" cy="1030460"/>
            <a:chOff x="10186276" y="57540"/>
            <a:chExt cx="2132731" cy="1030460"/>
          </a:xfrm>
        </p:grpSpPr>
        <p:pic>
          <p:nvPicPr>
            <p:cNvPr id="16" name="图片 15">
              <a:extLst>
                <a:ext uri="{FF2B5EF4-FFF2-40B4-BE49-F238E27FC236}">
                  <a16:creationId xmlns:a16="http://schemas.microsoft.com/office/drawing/2014/main" id="{8C520F12-3CC1-4A64-805D-05943E9AA7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17" name="标题 1">
              <a:extLst>
                <a:ext uri="{FF2B5EF4-FFF2-40B4-BE49-F238E27FC236}">
                  <a16:creationId xmlns:a16="http://schemas.microsoft.com/office/drawing/2014/main" id="{76DD2A4F-1C3E-4747-9779-CD0C0D326E6C}"/>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
        <p:nvSpPr>
          <p:cNvPr id="20" name="标题 1">
            <a:extLst>
              <a:ext uri="{FF2B5EF4-FFF2-40B4-BE49-F238E27FC236}">
                <a16:creationId xmlns:a16="http://schemas.microsoft.com/office/drawing/2014/main" id="{C890B61C-6AFB-404E-80CB-14952D049096}"/>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LIMITATION</a:t>
            </a:r>
            <a:endParaRPr lang="zh-CN" altLang="en-US"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395982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7423244-D5F0-4941-AB65-D48E4A2565B3}"/>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INTRODUCTION</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8" name="组合 7">
            <a:extLst>
              <a:ext uri="{FF2B5EF4-FFF2-40B4-BE49-F238E27FC236}">
                <a16:creationId xmlns:a16="http://schemas.microsoft.com/office/drawing/2014/main" id="{B378F74C-11D4-4254-9945-4F2970883A63}"/>
              </a:ext>
            </a:extLst>
          </p:cNvPr>
          <p:cNvGrpSpPr/>
          <p:nvPr/>
        </p:nvGrpSpPr>
        <p:grpSpPr>
          <a:xfrm>
            <a:off x="1036163" y="1541356"/>
            <a:ext cx="10119675" cy="2933700"/>
            <a:chOff x="443076" y="1651601"/>
            <a:chExt cx="10386761" cy="3011129"/>
          </a:xfrm>
        </p:grpSpPr>
        <p:pic>
          <p:nvPicPr>
            <p:cNvPr id="28" name="Picture 8" descr="TfL confirms how London Underground, buses and stations will operate going  forward - Surrey Live">
              <a:extLst>
                <a:ext uri="{FF2B5EF4-FFF2-40B4-BE49-F238E27FC236}">
                  <a16:creationId xmlns:a16="http://schemas.microsoft.com/office/drawing/2014/main" id="{31861B92-EF00-41E6-A81E-190C9EBFE1C7}"/>
                </a:ext>
              </a:extLst>
            </p:cNvPr>
            <p:cNvPicPr>
              <a:picLocks noChangeArrowheads="1"/>
            </p:cNvPicPr>
            <p:nvPr/>
          </p:nvPicPr>
          <p:blipFill>
            <a:blip r:embed="rId3">
              <a:extLst>
                <a:ext uri="{BEBA8EAE-BF5A-486C-A8C5-ECC9F3942E4B}">
                  <a14:imgProps xmlns:a14="http://schemas.microsoft.com/office/drawing/2010/main">
                    <a14:imgLayer r:embed="rId4">
                      <a14:imgEffect>
                        <a14:saturation sat="0"/>
                      </a14:imgEffect>
                      <a14:imgEffect>
                        <a14:brightnessContrast bright="10000"/>
                      </a14:imgEffect>
                    </a14:imgLayer>
                  </a14:imgProps>
                </a:ext>
                <a:ext uri="{28A0092B-C50C-407E-A947-70E740481C1C}">
                  <a14:useLocalDpi xmlns:a14="http://schemas.microsoft.com/office/drawing/2010/main" val="0"/>
                </a:ext>
              </a:extLst>
            </a:blip>
            <a:srcRect/>
            <a:stretch>
              <a:fillRect/>
            </a:stretch>
          </p:blipFill>
          <p:spPr bwMode="auto">
            <a:xfrm>
              <a:off x="5722391" y="1651601"/>
              <a:ext cx="5107446" cy="30111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1" name="Picture 12" descr="Riding London's 24-hour Underground: Tales from the Tube | CNN Travel">
              <a:extLst>
                <a:ext uri="{FF2B5EF4-FFF2-40B4-BE49-F238E27FC236}">
                  <a16:creationId xmlns:a16="http://schemas.microsoft.com/office/drawing/2014/main" id="{32B89A96-3A82-41A4-95A6-FADAE5DD5D8A}"/>
                </a:ext>
              </a:extLst>
            </p:cNvPr>
            <p:cNvPicPr>
              <a:picLocks noChangeArrowheads="1"/>
            </p:cNvPicPr>
            <p:nvPr/>
          </p:nvPicPr>
          <p:blipFill>
            <a:blip r:embed="rId5">
              <a:extLst>
                <a:ext uri="{BEBA8EAE-BF5A-486C-A8C5-ECC9F3942E4B}">
                  <a14:imgProps xmlns:a14="http://schemas.microsoft.com/office/drawing/2010/main">
                    <a14:imgLayer r:embed="rId6">
                      <a14:imgEffect>
                        <a14:brightnessContrast bright="10000"/>
                      </a14:imgEffect>
                    </a14:imgLayer>
                  </a14:imgProps>
                </a:ext>
                <a:ext uri="{28A0092B-C50C-407E-A947-70E740481C1C}">
                  <a14:useLocalDpi xmlns:a14="http://schemas.microsoft.com/office/drawing/2010/main" val="0"/>
                </a:ext>
              </a:extLst>
            </a:blip>
            <a:srcRect/>
            <a:stretch>
              <a:fillRect/>
            </a:stretch>
          </p:blipFill>
          <p:spPr bwMode="auto">
            <a:xfrm>
              <a:off x="443076" y="1651601"/>
              <a:ext cx="5107446" cy="30111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sp>
        <p:nvSpPr>
          <p:cNvPr id="13" name="文本框 12">
            <a:extLst>
              <a:ext uri="{FF2B5EF4-FFF2-40B4-BE49-F238E27FC236}">
                <a16:creationId xmlns:a16="http://schemas.microsoft.com/office/drawing/2014/main" id="{0FDEF0B3-4841-4180-AF92-A1B5AFB166C8}"/>
              </a:ext>
            </a:extLst>
          </p:cNvPr>
          <p:cNvSpPr txBox="1"/>
          <p:nvPr/>
        </p:nvSpPr>
        <p:spPr>
          <a:xfrm>
            <a:off x="1036163" y="4738366"/>
            <a:ext cx="10119675" cy="1938992"/>
          </a:xfrm>
          <a:prstGeom prst="rect">
            <a:avLst/>
          </a:prstGeom>
          <a:noFill/>
        </p:spPr>
        <p:txBody>
          <a:bodyPr wrap="square">
            <a:spAutoFit/>
          </a:bodyPr>
          <a:lstStyle/>
          <a:p>
            <a:r>
              <a:rPr lang="zh-CN" altLang="en-US" sz="2800" i="1" kern="100" dirty="0">
                <a:solidFill>
                  <a:srgbClr val="ED7D31"/>
                </a:solidFill>
                <a:latin typeface="Times New Roman" panose="02020603050405020304" pitchFamily="18" charset="0"/>
                <a:cs typeface="Times New Roman" panose="02020603050405020304" pitchFamily="18" charset="0"/>
              </a:rPr>
              <a:t>"At the height of rush hour, people on the London Underground usually say 'excuse me’.” </a:t>
            </a:r>
            <a:endParaRPr lang="en-US" altLang="zh-CN" sz="2800" i="1" kern="100" dirty="0">
              <a:solidFill>
                <a:srgbClr val="ED7D31"/>
              </a:solidFill>
              <a:latin typeface="Times New Roman" panose="02020603050405020304" pitchFamily="18" charset="0"/>
              <a:cs typeface="Times New Roman" panose="02020603050405020304" pitchFamily="18" charset="0"/>
            </a:endParaRPr>
          </a:p>
          <a:p>
            <a:pPr algn="r"/>
            <a:r>
              <a:rPr lang="zh-CN" altLang="en-US" sz="2800" b="1" kern="100" dirty="0">
                <a:solidFill>
                  <a:srgbClr val="ED7D31"/>
                </a:solidFill>
                <a:latin typeface="Times New Roman" panose="02020603050405020304" pitchFamily="18" charset="0"/>
                <a:cs typeface="Times New Roman" panose="02020603050405020304" pitchFamily="18" charset="0"/>
              </a:rPr>
              <a:t>Dave Barry</a:t>
            </a:r>
          </a:p>
          <a:p>
            <a:endParaRPr lang="en-US" altLang="zh-CN" sz="1200" b="1" dirty="0">
              <a:solidFill>
                <a:schemeClr val="bg1"/>
              </a:solidFill>
            </a:endParaRPr>
          </a:p>
          <a:p>
            <a:r>
              <a:rPr lang="zh-CN" altLang="en-US" sz="2400" b="1" dirty="0">
                <a:solidFill>
                  <a:schemeClr val="bg1"/>
                </a:solidFill>
              </a:rPr>
              <a:t>Now we dont't have to, since there is no more rush hour.</a:t>
            </a:r>
            <a:endParaRPr lang="en-US" altLang="zh-CN" sz="2400" b="1" dirty="0">
              <a:solidFill>
                <a:schemeClr val="bg1"/>
              </a:solidFill>
            </a:endParaRPr>
          </a:p>
        </p:txBody>
      </p:sp>
      <p:sp>
        <p:nvSpPr>
          <p:cNvPr id="18" name="标题 1">
            <a:extLst>
              <a:ext uri="{FF2B5EF4-FFF2-40B4-BE49-F238E27FC236}">
                <a16:creationId xmlns:a16="http://schemas.microsoft.com/office/drawing/2014/main" id="{A05D4F18-A165-480B-A3DA-5FB975734F9F}"/>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Background</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638DA521-5010-481A-800D-F4CA4208CB61}"/>
              </a:ext>
            </a:extLst>
          </p:cNvPr>
          <p:cNvGrpSpPr/>
          <p:nvPr/>
        </p:nvGrpSpPr>
        <p:grpSpPr>
          <a:xfrm>
            <a:off x="9593710" y="205091"/>
            <a:ext cx="2132731" cy="1030460"/>
            <a:chOff x="10186276" y="57540"/>
            <a:chExt cx="2132731" cy="1030460"/>
          </a:xfrm>
        </p:grpSpPr>
        <p:pic>
          <p:nvPicPr>
            <p:cNvPr id="21" name="图片 20">
              <a:extLst>
                <a:ext uri="{FF2B5EF4-FFF2-40B4-BE49-F238E27FC236}">
                  <a16:creationId xmlns:a16="http://schemas.microsoft.com/office/drawing/2014/main" id="{037D7B76-1672-4FD8-B780-D07CC0D29D8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22" name="标题 1">
              <a:extLst>
                <a:ext uri="{FF2B5EF4-FFF2-40B4-BE49-F238E27FC236}">
                  <a16:creationId xmlns:a16="http://schemas.microsoft.com/office/drawing/2014/main" id="{84FEA80E-338C-4C38-A970-A6BBCDBCA365}"/>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18677181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40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8" name="组合 7">
            <a:extLst>
              <a:ext uri="{FF2B5EF4-FFF2-40B4-BE49-F238E27FC236}">
                <a16:creationId xmlns:a16="http://schemas.microsoft.com/office/drawing/2014/main" id="{B378F74C-11D4-4254-9945-4F2970883A63}"/>
              </a:ext>
            </a:extLst>
          </p:cNvPr>
          <p:cNvGrpSpPr/>
          <p:nvPr/>
        </p:nvGrpSpPr>
        <p:grpSpPr>
          <a:xfrm>
            <a:off x="1036163" y="1646413"/>
            <a:ext cx="10119675" cy="2933700"/>
            <a:chOff x="443076" y="1651601"/>
            <a:chExt cx="10386761" cy="3011129"/>
          </a:xfrm>
        </p:grpSpPr>
        <p:pic>
          <p:nvPicPr>
            <p:cNvPr id="28" name="Picture 8" descr="TfL confirms how London Underground, buses and stations will operate going  forward - Surrey Live">
              <a:extLst>
                <a:ext uri="{FF2B5EF4-FFF2-40B4-BE49-F238E27FC236}">
                  <a16:creationId xmlns:a16="http://schemas.microsoft.com/office/drawing/2014/main" id="{31861B92-EF00-41E6-A81E-190C9EBFE1C7}"/>
                </a:ext>
              </a:extLst>
            </p:cNvPr>
            <p:cNvPicPr>
              <a:picLocks noChangeArrowheads="1"/>
            </p:cNvPicPr>
            <p:nvPr/>
          </p:nvPicPr>
          <p:blipFill>
            <a:blip r:embed="rId3">
              <a:extLst>
                <a:ext uri="{BEBA8EAE-BF5A-486C-A8C5-ECC9F3942E4B}">
                  <a14:imgProps xmlns:a14="http://schemas.microsoft.com/office/drawing/2010/main">
                    <a14:imgLayer r:embed="rId4">
                      <a14:imgEffect>
                        <a14:saturation sat="0"/>
                      </a14:imgEffect>
                      <a14:imgEffect>
                        <a14:brightnessContrast bright="10000"/>
                      </a14:imgEffect>
                    </a14:imgLayer>
                  </a14:imgProps>
                </a:ext>
                <a:ext uri="{28A0092B-C50C-407E-A947-70E740481C1C}">
                  <a14:useLocalDpi xmlns:a14="http://schemas.microsoft.com/office/drawing/2010/main" val="0"/>
                </a:ext>
              </a:extLst>
            </a:blip>
            <a:srcRect/>
            <a:stretch>
              <a:fillRect/>
            </a:stretch>
          </p:blipFill>
          <p:spPr bwMode="auto">
            <a:xfrm>
              <a:off x="5722391" y="1651601"/>
              <a:ext cx="5107446" cy="30111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pic>
          <p:nvPicPr>
            <p:cNvPr id="31" name="Picture 12" descr="Riding London's 24-hour Underground: Tales from the Tube | CNN Travel">
              <a:extLst>
                <a:ext uri="{FF2B5EF4-FFF2-40B4-BE49-F238E27FC236}">
                  <a16:creationId xmlns:a16="http://schemas.microsoft.com/office/drawing/2014/main" id="{32B89A96-3A82-41A4-95A6-FADAE5DD5D8A}"/>
                </a:ext>
              </a:extLst>
            </p:cNvPr>
            <p:cNvPicPr>
              <a:picLocks noChangeArrowheads="1"/>
            </p:cNvPicPr>
            <p:nvPr/>
          </p:nvPicPr>
          <p:blipFill>
            <a:blip r:embed="rId5">
              <a:extLst>
                <a:ext uri="{BEBA8EAE-BF5A-486C-A8C5-ECC9F3942E4B}">
                  <a14:imgProps xmlns:a14="http://schemas.microsoft.com/office/drawing/2010/main">
                    <a14:imgLayer r:embed="rId6">
                      <a14:imgEffect>
                        <a14:brightnessContrast bright="10000"/>
                      </a14:imgEffect>
                    </a14:imgLayer>
                  </a14:imgProps>
                </a:ext>
                <a:ext uri="{28A0092B-C50C-407E-A947-70E740481C1C}">
                  <a14:useLocalDpi xmlns:a14="http://schemas.microsoft.com/office/drawing/2010/main" val="0"/>
                </a:ext>
              </a:extLst>
            </a:blip>
            <a:srcRect/>
            <a:stretch>
              <a:fillRect/>
            </a:stretch>
          </p:blipFill>
          <p:spPr bwMode="auto">
            <a:xfrm>
              <a:off x="443076" y="1651601"/>
              <a:ext cx="5107446" cy="3011129"/>
            </a:xfrm>
            <a:prstGeom prst="rect">
              <a:avLst/>
            </a:prstGeom>
            <a:ln>
              <a:noFill/>
            </a:ln>
            <a:effectLst>
              <a:softEdge rad="112500"/>
            </a:effectLst>
            <a:extLst>
              <a:ext uri="{909E8E84-426E-40DD-AFC4-6F175D3DCCD1}">
                <a14:hiddenFill xmlns:a14="http://schemas.microsoft.com/office/drawing/2010/main">
                  <a:solidFill>
                    <a:srgbClr val="FFFFFF"/>
                  </a:solidFill>
                </a14:hiddenFill>
              </a:ext>
            </a:extLst>
          </p:spPr>
        </p:pic>
      </p:grpSp>
      <p:sp>
        <p:nvSpPr>
          <p:cNvPr id="13" name="文本框 12">
            <a:extLst>
              <a:ext uri="{FF2B5EF4-FFF2-40B4-BE49-F238E27FC236}">
                <a16:creationId xmlns:a16="http://schemas.microsoft.com/office/drawing/2014/main" id="{0FDEF0B3-4841-4180-AF92-A1B5AFB166C8}"/>
              </a:ext>
            </a:extLst>
          </p:cNvPr>
          <p:cNvSpPr txBox="1"/>
          <p:nvPr/>
        </p:nvSpPr>
        <p:spPr>
          <a:xfrm>
            <a:off x="192148" y="4580113"/>
            <a:ext cx="11807705" cy="2051267"/>
          </a:xfrm>
          <a:prstGeom prst="rect">
            <a:avLst/>
          </a:prstGeom>
          <a:noFill/>
        </p:spPr>
        <p:txBody>
          <a:bodyPr wrap="square">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lang="en-US" altLang="zh-CN" sz="2000" b="0" i="0" dirty="0">
                <a:solidFill>
                  <a:srgbClr val="FFFFFF"/>
                </a:solidFill>
                <a:effectLst/>
                <a:latin typeface="Arial" panose="020B0604020202020204" pitchFamily="34" charset="0"/>
              </a:rPr>
              <a:t>The Underground is one of the most widely used forms of public transportation in London. However, Since the outbreak of the COVID-19, remarkable modal shifts away from public transport, especially the underground, to active and car-dependent transport were reported. Experts estimated that, In light of restrictions on travel methods and social distancing policies, reduced operation of the London Underground and railway services contributed to a reducing daily trips.</a:t>
            </a:r>
          </a:p>
        </p:txBody>
      </p:sp>
      <p:sp>
        <p:nvSpPr>
          <p:cNvPr id="17" name="标题 1">
            <a:extLst>
              <a:ext uri="{FF2B5EF4-FFF2-40B4-BE49-F238E27FC236}">
                <a16:creationId xmlns:a16="http://schemas.microsoft.com/office/drawing/2014/main" id="{1712ACC8-C371-4809-B286-CFDD18E2FD0A}"/>
              </a:ext>
            </a:extLst>
          </p:cNvPr>
          <p:cNvSpPr txBox="1">
            <a:spLocks/>
          </p:cNvSpPr>
          <p:nvPr/>
        </p:nvSpPr>
        <p:spPr>
          <a:xfrm>
            <a:off x="219194" y="1495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a:solidFill>
                  <a:schemeClr val="bg1"/>
                </a:solidFill>
                <a:latin typeface="微软雅黑" panose="020B0503020204020204" pitchFamily="34" charset="-122"/>
                <a:ea typeface="微软雅黑" panose="020B0503020204020204" pitchFamily="34" charset="-122"/>
              </a:rPr>
              <a:t>INTRODUCTION</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18" name="标题 1">
            <a:extLst>
              <a:ext uri="{FF2B5EF4-FFF2-40B4-BE49-F238E27FC236}">
                <a16:creationId xmlns:a16="http://schemas.microsoft.com/office/drawing/2014/main" id="{1E084506-7333-4B98-9110-F8DE20E6A20E}"/>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Background</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grpSp>
        <p:nvGrpSpPr>
          <p:cNvPr id="20" name="组合 19">
            <a:extLst>
              <a:ext uri="{FF2B5EF4-FFF2-40B4-BE49-F238E27FC236}">
                <a16:creationId xmlns:a16="http://schemas.microsoft.com/office/drawing/2014/main" id="{638D1542-1542-4F06-B210-2D4B201A6BAF}"/>
              </a:ext>
            </a:extLst>
          </p:cNvPr>
          <p:cNvGrpSpPr/>
          <p:nvPr/>
        </p:nvGrpSpPr>
        <p:grpSpPr>
          <a:xfrm>
            <a:off x="9593710" y="205091"/>
            <a:ext cx="2132731" cy="1030460"/>
            <a:chOff x="10186276" y="57540"/>
            <a:chExt cx="2132731" cy="1030460"/>
          </a:xfrm>
        </p:grpSpPr>
        <p:pic>
          <p:nvPicPr>
            <p:cNvPr id="21" name="图片 20">
              <a:extLst>
                <a:ext uri="{FF2B5EF4-FFF2-40B4-BE49-F238E27FC236}">
                  <a16:creationId xmlns:a16="http://schemas.microsoft.com/office/drawing/2014/main" id="{20B21E94-751F-479D-88F1-A61F931A89E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22" name="标题 1">
              <a:extLst>
                <a:ext uri="{FF2B5EF4-FFF2-40B4-BE49-F238E27FC236}">
                  <a16:creationId xmlns:a16="http://schemas.microsoft.com/office/drawing/2014/main" id="{E4172E6E-7C49-4DDA-AC78-B3E9CE26F964}"/>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18347878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Aim of study</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C113A4BC-B9D7-43E8-927C-01E9B9AD0708}"/>
              </a:ext>
            </a:extLst>
          </p:cNvPr>
          <p:cNvSpPr txBox="1">
            <a:spLocks/>
          </p:cNvSpPr>
          <p:nvPr/>
        </p:nvSpPr>
        <p:spPr>
          <a:xfrm>
            <a:off x="554129" y="1946100"/>
            <a:ext cx="11155271" cy="3494580"/>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lnSpc>
                <a:spcPct val="200000"/>
              </a:lnSpc>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The results of our analysis and visualizations seen on the website show </a:t>
            </a:r>
            <a:r>
              <a:rPr lang="en-US" altLang="zh-CN" sz="1800" b="1" u="sng" dirty="0">
                <a:solidFill>
                  <a:schemeClr val="bg1"/>
                </a:solidFill>
                <a:latin typeface="微软雅黑" panose="020B0503020204020204" pitchFamily="34" charset="-122"/>
                <a:ea typeface="微软雅黑" panose="020B0503020204020204" pitchFamily="34" charset="-122"/>
              </a:rPr>
              <a:t>how the London Underground traffic patterns change over time before and during the COVID-19</a:t>
            </a:r>
            <a:r>
              <a:rPr lang="en-US" altLang="zh-CN" sz="1800" b="1" dirty="0">
                <a:solidFill>
                  <a:schemeClr val="bg1"/>
                </a:solidFill>
                <a:latin typeface="微软雅黑" panose="020B0503020204020204" pitchFamily="34" charset="-122"/>
                <a:ea typeface="微软雅黑" panose="020B0503020204020204" pitchFamily="34" charset="-122"/>
              </a:rPr>
              <a:t>;</a:t>
            </a:r>
          </a:p>
          <a:p>
            <a:pPr marL="285750" indent="-285750">
              <a:lnSpc>
                <a:spcPct val="200000"/>
              </a:lnSpc>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Through investigating the change in daily station entry/exit counts</a:t>
            </a:r>
            <a:r>
              <a:rPr lang="zh-CN" altLang="en-US" sz="1800" b="1" dirty="0">
                <a:solidFill>
                  <a:schemeClr val="bg1"/>
                </a:solidFill>
                <a:latin typeface="微软雅黑" panose="020B0503020204020204" pitchFamily="34" charset="-122"/>
                <a:ea typeface="微软雅黑" panose="020B0503020204020204" pitchFamily="34" charset="-122"/>
              </a:rPr>
              <a:t> </a:t>
            </a:r>
            <a:r>
              <a:rPr lang="en-US" altLang="zh-CN" sz="1800" b="1" dirty="0">
                <a:solidFill>
                  <a:schemeClr val="bg1"/>
                </a:solidFill>
                <a:latin typeface="微软雅黑" panose="020B0503020204020204" pitchFamily="34" charset="-122"/>
                <a:ea typeface="微软雅黑" panose="020B0503020204020204" pitchFamily="34" charset="-122"/>
              </a:rPr>
              <a:t>over time, we </a:t>
            </a:r>
            <a:r>
              <a:rPr lang="en-US" altLang="zh-CN" sz="1800" b="1" u="sng" dirty="0">
                <a:solidFill>
                  <a:schemeClr val="bg1"/>
                </a:solidFill>
                <a:latin typeface="微软雅黑" panose="020B0503020204020204" pitchFamily="34" charset="-122"/>
                <a:ea typeface="微软雅黑" panose="020B0503020204020204" pitchFamily="34" charset="-122"/>
              </a:rPr>
              <a:t>conclude new temporal characteristics in the flow at different metro stations under the COVID-19;</a:t>
            </a:r>
          </a:p>
          <a:p>
            <a:pPr marL="285750" indent="-285750">
              <a:lnSpc>
                <a:spcPct val="200000"/>
              </a:lnSpc>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Better off</a:t>
            </a:r>
            <a:r>
              <a:rPr lang="zh-CN" altLang="en-US" sz="1800" b="1" dirty="0">
                <a:solidFill>
                  <a:schemeClr val="bg1"/>
                </a:solidFill>
                <a:latin typeface="微软雅黑" panose="020B0503020204020204" pitchFamily="34" charset="-122"/>
                <a:ea typeface="微软雅黑" panose="020B0503020204020204" pitchFamily="34" charset="-122"/>
              </a:rPr>
              <a:t> </a:t>
            </a:r>
            <a:r>
              <a:rPr lang="en-US" altLang="zh-CN" sz="1800" b="1" dirty="0">
                <a:solidFill>
                  <a:schemeClr val="bg1"/>
                </a:solidFill>
                <a:latin typeface="微软雅黑" panose="020B0503020204020204" pitchFamily="34" charset="-122"/>
                <a:ea typeface="微软雅黑" panose="020B0503020204020204" pitchFamily="34" charset="-122"/>
              </a:rPr>
              <a:t>we want to provide local government and related industries with a reference about COVID-19’s impact on the London Underground to </a:t>
            </a:r>
            <a:r>
              <a:rPr lang="en-US" altLang="zh-CN" sz="1800" b="1" u="sng" dirty="0">
                <a:solidFill>
                  <a:schemeClr val="bg1"/>
                </a:solidFill>
                <a:latin typeface="微软雅黑" panose="020B0503020204020204" pitchFamily="34" charset="-122"/>
                <a:ea typeface="微软雅黑" panose="020B0503020204020204" pitchFamily="34" charset="-122"/>
              </a:rPr>
              <a:t>optimize the operation of the London Underground during the pandemic.</a:t>
            </a:r>
            <a:endParaRPr lang="zh-CN" altLang="zh-CN" sz="1800" b="1" u="sng" dirty="0">
              <a:solidFill>
                <a:schemeClr val="bg1"/>
              </a:solidFill>
              <a:latin typeface="微软雅黑" panose="020B0503020204020204" pitchFamily="34" charset="-122"/>
              <a:ea typeface="微软雅黑" panose="020B0503020204020204" pitchFamily="34" charset="-122"/>
            </a:endParaRPr>
          </a:p>
          <a:p>
            <a:pPr marL="285750" indent="-285750">
              <a:lnSpc>
                <a:spcPct val="200000"/>
              </a:lnSpc>
              <a:buFont typeface="Wingdings" panose="05000000000000000000" pitchFamily="2" charset="2"/>
              <a:buChar char="l"/>
            </a:pPr>
            <a:endParaRPr lang="zh-CN" altLang="en-US" sz="1800" b="1" dirty="0">
              <a:solidFill>
                <a:schemeClr val="bg1"/>
              </a:solidFill>
              <a:latin typeface="微软雅黑" panose="020B0503020204020204" pitchFamily="34" charset="-122"/>
              <a:ea typeface="微软雅黑" panose="020B0503020204020204" pitchFamily="34" charset="-122"/>
            </a:endParaRPr>
          </a:p>
        </p:txBody>
      </p:sp>
      <p:sp>
        <p:nvSpPr>
          <p:cNvPr id="11" name="标题 1">
            <a:extLst>
              <a:ext uri="{FF2B5EF4-FFF2-40B4-BE49-F238E27FC236}">
                <a16:creationId xmlns:a16="http://schemas.microsoft.com/office/drawing/2014/main" id="{8E73BCBC-BE38-43DD-8AEC-3C4E6A4C9696}"/>
              </a:ext>
            </a:extLst>
          </p:cNvPr>
          <p:cNvSpPr txBox="1">
            <a:spLocks/>
          </p:cNvSpPr>
          <p:nvPr/>
        </p:nvSpPr>
        <p:spPr>
          <a:xfrm>
            <a:off x="219194" y="1495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a:solidFill>
                  <a:schemeClr val="bg1"/>
                </a:solidFill>
                <a:latin typeface="微软雅黑" panose="020B0503020204020204" pitchFamily="34" charset="-122"/>
                <a:ea typeface="微软雅黑" panose="020B0503020204020204" pitchFamily="34" charset="-122"/>
              </a:rPr>
              <a:t>INTRODUCTION</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12" name="组合 11">
            <a:extLst>
              <a:ext uri="{FF2B5EF4-FFF2-40B4-BE49-F238E27FC236}">
                <a16:creationId xmlns:a16="http://schemas.microsoft.com/office/drawing/2014/main" id="{FD5FBB66-9B20-4243-AEB1-367D9B2ABFDD}"/>
              </a:ext>
            </a:extLst>
          </p:cNvPr>
          <p:cNvGrpSpPr/>
          <p:nvPr/>
        </p:nvGrpSpPr>
        <p:grpSpPr>
          <a:xfrm>
            <a:off x="9593710" y="205091"/>
            <a:ext cx="2132731" cy="1030460"/>
            <a:chOff x="10186276" y="57540"/>
            <a:chExt cx="2132731" cy="1030460"/>
          </a:xfrm>
        </p:grpSpPr>
        <p:pic>
          <p:nvPicPr>
            <p:cNvPr id="13" name="图片 12">
              <a:extLst>
                <a:ext uri="{FF2B5EF4-FFF2-40B4-BE49-F238E27FC236}">
                  <a16:creationId xmlns:a16="http://schemas.microsoft.com/office/drawing/2014/main" id="{14058D10-89C8-4206-B7D8-B99566CFD5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14" name="标题 1">
              <a:extLst>
                <a:ext uri="{FF2B5EF4-FFF2-40B4-BE49-F238E27FC236}">
                  <a16:creationId xmlns:a16="http://schemas.microsoft.com/office/drawing/2014/main" id="{F6CFE419-C5F4-4344-921E-F10D478DD37E}"/>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32050249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What do we want?                        Why do we want?</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C113A4BC-B9D7-43E8-927C-01E9B9AD0708}"/>
              </a:ext>
            </a:extLst>
          </p:cNvPr>
          <p:cNvSpPr txBox="1">
            <a:spLocks/>
          </p:cNvSpPr>
          <p:nvPr/>
        </p:nvSpPr>
        <p:spPr>
          <a:xfrm>
            <a:off x="554129" y="1946099"/>
            <a:ext cx="5656171" cy="4093685"/>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nSpc>
                <a:spcPct val="150000"/>
              </a:lnSpc>
            </a:pPr>
            <a:r>
              <a:rPr lang="en-US" altLang="zh-CN" sz="1800" b="1" dirty="0">
                <a:solidFill>
                  <a:schemeClr val="bg1"/>
                </a:solidFill>
                <a:latin typeface="微软雅黑" panose="020B0503020204020204" pitchFamily="34" charset="-122"/>
                <a:ea typeface="微软雅黑" panose="020B0503020204020204" pitchFamily="34" charset="-122"/>
              </a:rPr>
              <a:t>An</a:t>
            </a:r>
            <a:r>
              <a:rPr lang="zh-CN" altLang="en-US" sz="1800" b="1" dirty="0">
                <a:solidFill>
                  <a:schemeClr val="bg1"/>
                </a:solidFill>
                <a:latin typeface="微软雅黑" panose="020B0503020204020204" pitchFamily="34" charset="-122"/>
                <a:ea typeface="微软雅黑" panose="020B0503020204020204" pitchFamily="34" charset="-122"/>
              </a:rPr>
              <a:t> </a:t>
            </a:r>
            <a:r>
              <a:rPr lang="en-US" altLang="zh-CN" sz="2400" b="1" dirty="0">
                <a:solidFill>
                  <a:srgbClr val="FFFF00"/>
                </a:solidFill>
                <a:latin typeface="微软雅黑" panose="020B0503020204020204" pitchFamily="34" charset="-122"/>
                <a:ea typeface="微软雅黑" panose="020B0503020204020204" pitchFamily="34" charset="-122"/>
              </a:rPr>
              <a:t>INTERACTIVE</a:t>
            </a:r>
            <a:r>
              <a:rPr lang="zh-CN" altLang="en-US" sz="2400" b="1" dirty="0">
                <a:solidFill>
                  <a:srgbClr val="FFFF00"/>
                </a:solidFill>
                <a:latin typeface="微软雅黑" panose="020B0503020204020204" pitchFamily="34" charset="-122"/>
                <a:ea typeface="微软雅黑" panose="020B0503020204020204" pitchFamily="34" charset="-122"/>
              </a:rPr>
              <a:t> </a:t>
            </a:r>
            <a:r>
              <a:rPr lang="en-US" altLang="zh-CN" sz="2400" b="1" dirty="0">
                <a:solidFill>
                  <a:srgbClr val="FFFF00"/>
                </a:solidFill>
                <a:latin typeface="微软雅黑" panose="020B0503020204020204" pitchFamily="34" charset="-122"/>
                <a:ea typeface="微软雅黑" panose="020B0503020204020204" pitchFamily="34" charset="-122"/>
              </a:rPr>
              <a:t>MAP</a:t>
            </a:r>
            <a:r>
              <a:rPr lang="en-US" altLang="zh-CN" sz="1800" b="1" dirty="0">
                <a:solidFill>
                  <a:schemeClr val="bg1"/>
                </a:solidFill>
                <a:latin typeface="微软雅黑" panose="020B0503020204020204" pitchFamily="34" charset="-122"/>
                <a:ea typeface="微软雅黑" panose="020B0503020204020204" pitchFamily="34" charset="-122"/>
              </a:rPr>
              <a:t> that can help us explore:</a:t>
            </a:r>
          </a:p>
          <a:p>
            <a:pPr marL="285750" indent="-285750">
              <a:lnSpc>
                <a:spcPct val="150000"/>
              </a:lnSpc>
              <a:buFont typeface="Arial" panose="020B0604020202020204" pitchFamily="34" charset="0"/>
              <a:buChar char="•"/>
            </a:pPr>
            <a:r>
              <a:rPr lang="en-US" altLang="zh-CN" sz="1800" b="1" dirty="0">
                <a:solidFill>
                  <a:srgbClr val="FFC000"/>
                </a:solidFill>
                <a:latin typeface="微软雅黑" panose="020B0503020204020204" pitchFamily="34" charset="-122"/>
                <a:ea typeface="微软雅黑" panose="020B0503020204020204" pitchFamily="34" charset="-122"/>
              </a:rPr>
              <a:t>TIME SCALE</a:t>
            </a:r>
            <a:r>
              <a:rPr lang="en-US" altLang="zh-CN" sz="1800" dirty="0">
                <a:solidFill>
                  <a:schemeClr val="bg1"/>
                </a:solidFill>
                <a:latin typeface="微软雅黑" panose="020B0503020204020204" pitchFamily="34" charset="-122"/>
                <a:ea typeface="微软雅黑" panose="020B0503020204020204" pitchFamily="34" charset="-122"/>
              </a:rPr>
              <a:t>: To show the traffic changes before and during the pandemic</a:t>
            </a:r>
          </a:p>
          <a:p>
            <a:pPr marL="285750" indent="-285750">
              <a:lnSpc>
                <a:spcPct val="150000"/>
              </a:lnSpc>
              <a:buFont typeface="Arial" panose="020B0604020202020204" pitchFamily="34" charset="0"/>
              <a:buChar char="•"/>
            </a:pPr>
            <a:r>
              <a:rPr lang="en-US" altLang="zh-CN" sz="1800" b="1" dirty="0">
                <a:solidFill>
                  <a:srgbClr val="FFC000"/>
                </a:solidFill>
                <a:latin typeface="微软雅黑" panose="020B0503020204020204" pitchFamily="34" charset="-122"/>
                <a:ea typeface="微软雅黑" panose="020B0503020204020204" pitchFamily="34" charset="-122"/>
              </a:rPr>
              <a:t>CITY LEVEL</a:t>
            </a:r>
            <a:r>
              <a:rPr lang="en-US" altLang="zh-CN" sz="1800" dirty="0">
                <a:solidFill>
                  <a:schemeClr val="bg1"/>
                </a:solidFill>
                <a:latin typeface="微软雅黑" panose="020B0503020204020204" pitchFamily="34" charset="-122"/>
                <a:ea typeface="微软雅黑" panose="020B0503020204020204" pitchFamily="34" charset="-122"/>
              </a:rPr>
              <a:t>: To show the London Underground traffic flows and patterns distribution</a:t>
            </a:r>
          </a:p>
          <a:p>
            <a:pPr marL="285750" indent="-285750">
              <a:lnSpc>
                <a:spcPct val="150000"/>
              </a:lnSpc>
              <a:buFont typeface="Arial" panose="020B0604020202020204" pitchFamily="34" charset="0"/>
              <a:buChar char="•"/>
            </a:pPr>
            <a:r>
              <a:rPr lang="en-US" altLang="zh-CN" sz="1800" b="1" dirty="0">
                <a:solidFill>
                  <a:srgbClr val="FFC000"/>
                </a:solidFill>
                <a:latin typeface="微软雅黑" panose="020B0503020204020204" pitchFamily="34" charset="-122"/>
                <a:ea typeface="微软雅黑" panose="020B0503020204020204" pitchFamily="34" charset="-122"/>
              </a:rPr>
              <a:t>STATION LEVEL</a:t>
            </a:r>
            <a:r>
              <a:rPr lang="en-US" altLang="zh-CN" sz="1800" dirty="0">
                <a:solidFill>
                  <a:schemeClr val="bg1"/>
                </a:solidFill>
                <a:latin typeface="微软雅黑" panose="020B0503020204020204" pitchFamily="34" charset="-122"/>
                <a:ea typeface="微软雅黑" panose="020B0503020204020204" pitchFamily="34" charset="-122"/>
              </a:rPr>
              <a:t>: to show the specific changes in yearly, daily, and hourly usage</a:t>
            </a:r>
          </a:p>
          <a:p>
            <a:pPr marL="285750" indent="-285750">
              <a:lnSpc>
                <a:spcPct val="200000"/>
              </a:lnSpc>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a:p>
            <a:pPr marL="285750" indent="-285750">
              <a:lnSpc>
                <a:spcPct val="200000"/>
              </a:lnSpc>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nvGrpSpPr>
          <p:cNvPr id="29" name="组合 28">
            <a:extLst>
              <a:ext uri="{FF2B5EF4-FFF2-40B4-BE49-F238E27FC236}">
                <a16:creationId xmlns:a16="http://schemas.microsoft.com/office/drawing/2014/main" id="{F1F531E9-1628-44BA-A460-68312504D6AB}"/>
              </a:ext>
            </a:extLst>
          </p:cNvPr>
          <p:cNvGrpSpPr/>
          <p:nvPr/>
        </p:nvGrpSpPr>
        <p:grpSpPr>
          <a:xfrm>
            <a:off x="9593710" y="205091"/>
            <a:ext cx="2132731" cy="1030460"/>
            <a:chOff x="10186276" y="57540"/>
            <a:chExt cx="2132731" cy="1030460"/>
          </a:xfrm>
        </p:grpSpPr>
        <p:pic>
          <p:nvPicPr>
            <p:cNvPr id="30" name="图片 29">
              <a:extLst>
                <a:ext uri="{FF2B5EF4-FFF2-40B4-BE49-F238E27FC236}">
                  <a16:creationId xmlns:a16="http://schemas.microsoft.com/office/drawing/2014/main" id="{385D2F5B-663E-4D15-A6FC-AE9D0607F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32" name="标题 1">
              <a:extLst>
                <a:ext uri="{FF2B5EF4-FFF2-40B4-BE49-F238E27FC236}">
                  <a16:creationId xmlns:a16="http://schemas.microsoft.com/office/drawing/2014/main" id="{EAAFEB71-CB45-4DFF-B174-13F19BE0ECB8}"/>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
        <p:nvSpPr>
          <p:cNvPr id="33" name="标题 1">
            <a:extLst>
              <a:ext uri="{FF2B5EF4-FFF2-40B4-BE49-F238E27FC236}">
                <a16:creationId xmlns:a16="http://schemas.microsoft.com/office/drawing/2014/main" id="{7278912E-2B38-4DCF-91D7-21EC0D6BD45C}"/>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Web Design</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8" name="标题 1">
            <a:extLst>
              <a:ext uri="{FF2B5EF4-FFF2-40B4-BE49-F238E27FC236}">
                <a16:creationId xmlns:a16="http://schemas.microsoft.com/office/drawing/2014/main" id="{634E2985-0393-4CB0-A618-7EDF5142190C}"/>
              </a:ext>
            </a:extLst>
          </p:cNvPr>
          <p:cNvSpPr txBox="1">
            <a:spLocks/>
          </p:cNvSpPr>
          <p:nvPr/>
        </p:nvSpPr>
        <p:spPr>
          <a:xfrm>
            <a:off x="6210300" y="1951199"/>
            <a:ext cx="5656171" cy="4093685"/>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lnSpc>
                <a:spcPct val="150000"/>
              </a:lnSpc>
              <a:spcAft>
                <a:spcPts val="1200"/>
              </a:spcAft>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Does the </a:t>
            </a:r>
            <a:r>
              <a:rPr lang="en-US" altLang="zh-CN" sz="1800" b="1" dirty="0">
                <a:solidFill>
                  <a:srgbClr val="92D050"/>
                </a:solidFill>
                <a:latin typeface="微软雅黑" panose="020B0503020204020204" pitchFamily="34" charset="-122"/>
                <a:ea typeface="微软雅黑" panose="020B0503020204020204" pitchFamily="34" charset="-122"/>
              </a:rPr>
              <a:t>usage patterns</a:t>
            </a:r>
            <a:r>
              <a:rPr lang="en-US" altLang="zh-CN" sz="1800" b="1" dirty="0">
                <a:solidFill>
                  <a:schemeClr val="accent6">
                    <a:lumMod val="40000"/>
                    <a:lumOff val="60000"/>
                  </a:schemeClr>
                </a:solidFill>
                <a:latin typeface="微软雅黑" panose="020B0503020204020204" pitchFamily="34" charset="-122"/>
                <a:ea typeface="微软雅黑" panose="020B0503020204020204" pitchFamily="34" charset="-122"/>
              </a:rPr>
              <a:t> </a:t>
            </a:r>
            <a:r>
              <a:rPr lang="en-US" altLang="zh-CN" sz="1800" b="1" dirty="0">
                <a:solidFill>
                  <a:schemeClr val="bg1"/>
                </a:solidFill>
                <a:latin typeface="微软雅黑" panose="020B0503020204020204" pitchFamily="34" charset="-122"/>
                <a:ea typeface="微软雅黑" panose="020B0503020204020204" pitchFamily="34" charset="-122"/>
              </a:rPr>
              <a:t>really </a:t>
            </a:r>
            <a:r>
              <a:rPr lang="en-US" altLang="zh-CN" sz="1800" b="1" dirty="0">
                <a:solidFill>
                  <a:srgbClr val="92D050"/>
                </a:solidFill>
                <a:latin typeface="微软雅黑" panose="020B0503020204020204" pitchFamily="34" charset="-122"/>
                <a:ea typeface="微软雅黑" panose="020B0503020204020204" pitchFamily="34" charset="-122"/>
              </a:rPr>
              <a:t>change </a:t>
            </a:r>
            <a:r>
              <a:rPr lang="en-US" altLang="zh-CN" sz="1800" b="1" dirty="0">
                <a:solidFill>
                  <a:schemeClr val="bg1"/>
                </a:solidFill>
                <a:latin typeface="微软雅黑" panose="020B0503020204020204" pitchFamily="34" charset="-122"/>
                <a:ea typeface="微软雅黑" panose="020B0503020204020204" pitchFamily="34" charset="-122"/>
              </a:rPr>
              <a:t>regarding relevant polices and measures?</a:t>
            </a:r>
          </a:p>
          <a:p>
            <a:pPr marL="285750" indent="-285750">
              <a:lnSpc>
                <a:spcPct val="150000"/>
              </a:lnSpc>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How should we avoid the “</a:t>
            </a:r>
            <a:r>
              <a:rPr lang="en-US" altLang="zh-CN" sz="1800" b="1" dirty="0">
                <a:solidFill>
                  <a:srgbClr val="92D050"/>
                </a:solidFill>
                <a:latin typeface="微软雅黑" panose="020B0503020204020204" pitchFamily="34" charset="-122"/>
                <a:ea typeface="微软雅黑" panose="020B0503020204020204" pitchFamily="34" charset="-122"/>
              </a:rPr>
              <a:t>peak hour</a:t>
            </a:r>
            <a:r>
              <a:rPr lang="en-US" altLang="zh-CN" sz="1800" b="1" dirty="0">
                <a:solidFill>
                  <a:schemeClr val="bg1"/>
                </a:solidFill>
                <a:latin typeface="微软雅黑" panose="020B0503020204020204" pitchFamily="34" charset="-122"/>
                <a:ea typeface="微软雅黑" panose="020B0503020204020204" pitchFamily="34" charset="-122"/>
              </a:rPr>
              <a:t>”? </a:t>
            </a:r>
          </a:p>
          <a:p>
            <a:pPr marL="285750" indent="-285750">
              <a:lnSpc>
                <a:spcPct val="150000"/>
              </a:lnSpc>
              <a:buFont typeface="Arial" panose="020B0604020202020204" pitchFamily="34" charset="0"/>
              <a:buChar char="•"/>
            </a:pPr>
            <a:r>
              <a:rPr lang="en-US" altLang="zh-CN" sz="1800" dirty="0">
                <a:solidFill>
                  <a:schemeClr val="bg1"/>
                </a:solidFill>
                <a:latin typeface="微软雅黑" panose="020B0503020204020204" pitchFamily="34" charset="-122"/>
                <a:ea typeface="微软雅黑" panose="020B0503020204020204" pitchFamily="34" charset="-122"/>
              </a:rPr>
              <a:t>Different Regions (Stations); </a:t>
            </a:r>
          </a:p>
          <a:p>
            <a:pPr marL="285750" indent="-285750">
              <a:lnSpc>
                <a:spcPct val="150000"/>
              </a:lnSpc>
              <a:buFont typeface="Arial" panose="020B0604020202020204" pitchFamily="34" charset="0"/>
              <a:buChar char="•"/>
            </a:pPr>
            <a:r>
              <a:rPr lang="en-US" altLang="zh-CN" sz="1800" dirty="0">
                <a:solidFill>
                  <a:schemeClr val="bg1"/>
                </a:solidFill>
                <a:latin typeface="微软雅黑" panose="020B0503020204020204" pitchFamily="34" charset="-122"/>
                <a:ea typeface="微软雅黑" panose="020B0503020204020204" pitchFamily="34" charset="-122"/>
              </a:rPr>
              <a:t>Different Weekdays; </a:t>
            </a:r>
          </a:p>
          <a:p>
            <a:pPr marL="285750" indent="-285750">
              <a:lnSpc>
                <a:spcPct val="150000"/>
              </a:lnSpc>
              <a:buFont typeface="Arial" panose="020B0604020202020204" pitchFamily="34" charset="0"/>
              <a:buChar char="•"/>
            </a:pPr>
            <a:r>
              <a:rPr lang="en-US" altLang="zh-CN" sz="1800" dirty="0">
                <a:solidFill>
                  <a:schemeClr val="bg1"/>
                </a:solidFill>
                <a:latin typeface="微软雅黑" panose="020B0503020204020204" pitchFamily="34" charset="-122"/>
                <a:ea typeface="微软雅黑" panose="020B0503020204020204" pitchFamily="34" charset="-122"/>
              </a:rPr>
              <a:t>Different Time Period.</a:t>
            </a:r>
          </a:p>
          <a:p>
            <a:pPr marL="285750" indent="-285750">
              <a:lnSpc>
                <a:spcPct val="200000"/>
              </a:lnSpc>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3243112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What do we need?                        How do we do?                             </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C113A4BC-B9D7-43E8-927C-01E9B9AD0708}"/>
              </a:ext>
            </a:extLst>
          </p:cNvPr>
          <p:cNvSpPr txBox="1">
            <a:spLocks/>
          </p:cNvSpPr>
          <p:nvPr/>
        </p:nvSpPr>
        <p:spPr>
          <a:xfrm>
            <a:off x="554129" y="1946099"/>
            <a:ext cx="5656171" cy="4093685"/>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lnSpc>
                <a:spcPct val="150000"/>
              </a:lnSpc>
              <a:buFont typeface="Wingdings" panose="05000000000000000000" pitchFamily="2" charset="2"/>
              <a:buChar char="l"/>
            </a:pPr>
            <a:r>
              <a:rPr lang="en-US" altLang="zh-CN" sz="1800" b="1" dirty="0">
                <a:solidFill>
                  <a:srgbClr val="FFC000"/>
                </a:solidFill>
                <a:latin typeface="微软雅黑" panose="020B0503020204020204" pitchFamily="34" charset="-122"/>
                <a:ea typeface="微软雅黑" panose="020B0503020204020204" pitchFamily="34" charset="-122"/>
              </a:rPr>
              <a:t>Data</a:t>
            </a:r>
            <a:r>
              <a:rPr lang="en-US" altLang="zh-CN" sz="1800" b="1" dirty="0">
                <a:solidFill>
                  <a:schemeClr val="bg1"/>
                </a:solidFill>
                <a:latin typeface="微软雅黑" panose="020B0503020204020204" pitchFamily="34" charset="-122"/>
                <a:ea typeface="微软雅黑" panose="020B0503020204020204" pitchFamily="34" charset="-122"/>
              </a:rPr>
              <a:t> (spatial attributes of London underground lines, stations and usage);</a:t>
            </a:r>
          </a:p>
          <a:p>
            <a:pPr marL="285750" indent="-285750">
              <a:lnSpc>
                <a:spcPct val="150000"/>
              </a:lnSpc>
              <a:buFont typeface="Wingdings" panose="05000000000000000000" pitchFamily="2" charset="2"/>
              <a:buChar char="l"/>
            </a:pPr>
            <a:r>
              <a:rPr lang="en-US" altLang="zh-CN" sz="1800" b="1" dirty="0">
                <a:solidFill>
                  <a:srgbClr val="FFC000"/>
                </a:solidFill>
                <a:latin typeface="微软雅黑" panose="020B0503020204020204" pitchFamily="34" charset="-122"/>
                <a:ea typeface="微软雅黑" panose="020B0503020204020204" pitchFamily="34" charset="-122"/>
              </a:rPr>
              <a:t>Statistical analysis </a:t>
            </a:r>
            <a:r>
              <a:rPr lang="en-US" altLang="zh-CN" sz="1800" b="1" dirty="0">
                <a:solidFill>
                  <a:schemeClr val="bg1"/>
                </a:solidFill>
                <a:latin typeface="微软雅黑" panose="020B0503020204020204" pitchFamily="34" charset="-122"/>
                <a:ea typeface="微软雅黑" panose="020B0503020204020204" pitchFamily="34" charset="-122"/>
              </a:rPr>
              <a:t>to show the overall trend;</a:t>
            </a:r>
          </a:p>
          <a:p>
            <a:pPr marL="285750" indent="-285750">
              <a:lnSpc>
                <a:spcPct val="200000"/>
              </a:lnSpc>
              <a:buFont typeface="Wingdings" panose="05000000000000000000" pitchFamily="2" charset="2"/>
              <a:buChar char="l"/>
            </a:pPr>
            <a:r>
              <a:rPr lang="en-US" altLang="zh-CN" sz="1800" b="1" dirty="0">
                <a:solidFill>
                  <a:srgbClr val="FFC000"/>
                </a:solidFill>
                <a:latin typeface="微软雅黑" panose="020B0503020204020204" pitchFamily="34" charset="-122"/>
                <a:ea typeface="微软雅黑" panose="020B0503020204020204" pitchFamily="34" charset="-122"/>
              </a:rPr>
              <a:t>Clustering analysis </a:t>
            </a:r>
            <a:r>
              <a:rPr lang="en-US" altLang="zh-CN" sz="1800" b="1" dirty="0">
                <a:solidFill>
                  <a:schemeClr val="bg1"/>
                </a:solidFill>
                <a:latin typeface="微软雅黑" panose="020B0503020204020204" pitchFamily="34" charset="-122"/>
                <a:ea typeface="微软雅黑" panose="020B0503020204020204" pitchFamily="34" charset="-122"/>
              </a:rPr>
              <a:t>to identify the usage pattern.</a:t>
            </a:r>
          </a:p>
          <a:p>
            <a:pPr marL="285750" indent="-285750">
              <a:lnSpc>
                <a:spcPct val="200000"/>
              </a:lnSpc>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p:txBody>
      </p:sp>
      <p:grpSp>
        <p:nvGrpSpPr>
          <p:cNvPr id="29" name="组合 28">
            <a:extLst>
              <a:ext uri="{FF2B5EF4-FFF2-40B4-BE49-F238E27FC236}">
                <a16:creationId xmlns:a16="http://schemas.microsoft.com/office/drawing/2014/main" id="{F1F531E9-1628-44BA-A460-68312504D6AB}"/>
              </a:ext>
            </a:extLst>
          </p:cNvPr>
          <p:cNvGrpSpPr/>
          <p:nvPr/>
        </p:nvGrpSpPr>
        <p:grpSpPr>
          <a:xfrm>
            <a:off x="9593710" y="205091"/>
            <a:ext cx="2132731" cy="1030460"/>
            <a:chOff x="10186276" y="57540"/>
            <a:chExt cx="2132731" cy="1030460"/>
          </a:xfrm>
        </p:grpSpPr>
        <p:pic>
          <p:nvPicPr>
            <p:cNvPr id="30" name="图片 29">
              <a:extLst>
                <a:ext uri="{FF2B5EF4-FFF2-40B4-BE49-F238E27FC236}">
                  <a16:creationId xmlns:a16="http://schemas.microsoft.com/office/drawing/2014/main" id="{385D2F5B-663E-4D15-A6FC-AE9D0607F9F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32" name="标题 1">
              <a:extLst>
                <a:ext uri="{FF2B5EF4-FFF2-40B4-BE49-F238E27FC236}">
                  <a16:creationId xmlns:a16="http://schemas.microsoft.com/office/drawing/2014/main" id="{EAAFEB71-CB45-4DFF-B174-13F19BE0ECB8}"/>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
        <p:nvSpPr>
          <p:cNvPr id="33" name="标题 1">
            <a:extLst>
              <a:ext uri="{FF2B5EF4-FFF2-40B4-BE49-F238E27FC236}">
                <a16:creationId xmlns:a16="http://schemas.microsoft.com/office/drawing/2014/main" id="{7278912E-2B38-4DCF-91D7-21EC0D6BD45C}"/>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Web Design</a:t>
            </a:r>
            <a:endParaRPr lang="zh-CN" altLang="en-US" b="1" dirty="0">
              <a:solidFill>
                <a:schemeClr val="bg1"/>
              </a:solidFill>
              <a:latin typeface="微软雅黑" panose="020B0503020204020204" pitchFamily="34" charset="-122"/>
              <a:ea typeface="微软雅黑" panose="020B0503020204020204" pitchFamily="34" charset="-122"/>
            </a:endParaRPr>
          </a:p>
        </p:txBody>
      </p:sp>
      <p:sp>
        <p:nvSpPr>
          <p:cNvPr id="8" name="标题 1">
            <a:extLst>
              <a:ext uri="{FF2B5EF4-FFF2-40B4-BE49-F238E27FC236}">
                <a16:creationId xmlns:a16="http://schemas.microsoft.com/office/drawing/2014/main" id="{634E2985-0393-4CB0-A618-7EDF5142190C}"/>
              </a:ext>
            </a:extLst>
          </p:cNvPr>
          <p:cNvSpPr txBox="1">
            <a:spLocks/>
          </p:cNvSpPr>
          <p:nvPr/>
        </p:nvSpPr>
        <p:spPr>
          <a:xfrm>
            <a:off x="6210300" y="1951199"/>
            <a:ext cx="5656171" cy="4093685"/>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lnSpc>
                <a:spcPct val="150000"/>
              </a:lnSpc>
              <a:buFont typeface="Wingdings" panose="05000000000000000000" pitchFamily="2" charset="2"/>
              <a:buChar char="l"/>
            </a:pPr>
            <a:r>
              <a:rPr lang="en-US" altLang="zh-CN" sz="1800" b="1" dirty="0">
                <a:solidFill>
                  <a:srgbClr val="00B0F0"/>
                </a:solidFill>
                <a:latin typeface="微软雅黑" panose="020B0503020204020204" pitchFamily="34" charset="-122"/>
                <a:ea typeface="微软雅黑" panose="020B0503020204020204" pitchFamily="34" charset="-122"/>
              </a:rPr>
              <a:t>Statistical plots </a:t>
            </a:r>
            <a:r>
              <a:rPr lang="en-US" altLang="zh-CN" sz="1800" b="1" dirty="0">
                <a:solidFill>
                  <a:schemeClr val="bg1"/>
                </a:solidFill>
                <a:latin typeface="微软雅黑" panose="020B0503020204020204" pitchFamily="34" charset="-122"/>
                <a:ea typeface="微软雅黑" panose="020B0503020204020204" pitchFamily="34" charset="-122"/>
              </a:rPr>
              <a:t>to represent flow and pattern changes;</a:t>
            </a:r>
          </a:p>
          <a:p>
            <a:pPr marL="285750" indent="-285750">
              <a:lnSpc>
                <a:spcPct val="150000"/>
              </a:lnSpc>
              <a:buFont typeface="Wingdings" panose="05000000000000000000" pitchFamily="2" charset="2"/>
              <a:buChar char="l"/>
            </a:pPr>
            <a:r>
              <a:rPr lang="en-US" altLang="zh-CN" sz="1800" b="1" dirty="0">
                <a:solidFill>
                  <a:srgbClr val="00B0F0"/>
                </a:solidFill>
                <a:latin typeface="微软雅黑" panose="020B0503020204020204" pitchFamily="34" charset="-122"/>
                <a:ea typeface="微软雅黑" panose="020B0503020204020204" pitchFamily="34" charset="-122"/>
              </a:rPr>
              <a:t>Station size </a:t>
            </a:r>
            <a:r>
              <a:rPr lang="en-US" altLang="zh-CN" sz="1800" b="1" dirty="0">
                <a:solidFill>
                  <a:schemeClr val="bg1"/>
                </a:solidFill>
                <a:latin typeface="微软雅黑" panose="020B0503020204020204" pitchFamily="34" charset="-122"/>
                <a:ea typeface="微软雅黑" panose="020B0503020204020204" pitchFamily="34" charset="-122"/>
              </a:rPr>
              <a:t>to represent traffic flows;</a:t>
            </a:r>
          </a:p>
          <a:p>
            <a:pPr marL="285750" indent="-285750">
              <a:lnSpc>
                <a:spcPct val="150000"/>
              </a:lnSpc>
              <a:buFont typeface="Wingdings" panose="05000000000000000000" pitchFamily="2" charset="2"/>
              <a:buChar char="l"/>
            </a:pPr>
            <a:r>
              <a:rPr lang="en-US" altLang="zh-CN" sz="1800" b="1" dirty="0">
                <a:solidFill>
                  <a:srgbClr val="00B0F0"/>
                </a:solidFill>
                <a:latin typeface="微软雅黑" panose="020B0503020204020204" pitchFamily="34" charset="-122"/>
                <a:ea typeface="微软雅黑" panose="020B0503020204020204" pitchFamily="34" charset="-122"/>
              </a:rPr>
              <a:t>Station color </a:t>
            </a:r>
            <a:r>
              <a:rPr lang="en-US" altLang="zh-CN" sz="1800" b="1" dirty="0">
                <a:solidFill>
                  <a:schemeClr val="bg1"/>
                </a:solidFill>
                <a:latin typeface="微软雅黑" panose="020B0503020204020204" pitchFamily="34" charset="-122"/>
                <a:ea typeface="微软雅黑" panose="020B0503020204020204" pitchFamily="34" charset="-122"/>
              </a:rPr>
              <a:t>to represent traffic patterns;</a:t>
            </a:r>
          </a:p>
          <a:p>
            <a:pPr marL="285750" indent="-285750">
              <a:lnSpc>
                <a:spcPct val="150000"/>
              </a:lnSpc>
              <a:buFont typeface="Wingdings" panose="05000000000000000000" pitchFamily="2" charset="2"/>
              <a:buChar char="l"/>
            </a:pPr>
            <a:r>
              <a:rPr lang="en-US" altLang="zh-CN" sz="1800" b="1" dirty="0">
                <a:solidFill>
                  <a:srgbClr val="00B0F0"/>
                </a:solidFill>
                <a:latin typeface="微软雅黑" panose="020B0503020204020204" pitchFamily="34" charset="-122"/>
                <a:ea typeface="微软雅黑" panose="020B0503020204020204" pitchFamily="34" charset="-122"/>
              </a:rPr>
              <a:t>Line charts </a:t>
            </a:r>
            <a:r>
              <a:rPr lang="en-US" altLang="zh-CN" sz="1800" b="1" dirty="0">
                <a:solidFill>
                  <a:schemeClr val="bg1"/>
                </a:solidFill>
                <a:latin typeface="微软雅黑" panose="020B0503020204020204" pitchFamily="34" charset="-122"/>
                <a:ea typeface="微软雅黑" panose="020B0503020204020204" pitchFamily="34" charset="-122"/>
              </a:rPr>
              <a:t>to show the details on flow changes;</a:t>
            </a:r>
          </a:p>
          <a:p>
            <a:pPr marL="285750" indent="-285750">
              <a:lnSpc>
                <a:spcPct val="150000"/>
              </a:lnSpc>
              <a:buFont typeface="Wingdings" panose="05000000000000000000" pitchFamily="2" charset="2"/>
              <a:buChar char="l"/>
            </a:pPr>
            <a:r>
              <a:rPr lang="en-US" altLang="zh-CN" sz="1800" b="1" dirty="0">
                <a:solidFill>
                  <a:srgbClr val="92D050"/>
                </a:solidFill>
                <a:latin typeface="微软雅黑" panose="020B0503020204020204" pitchFamily="34" charset="-122"/>
                <a:ea typeface="微软雅黑" panose="020B0503020204020204" pitchFamily="34" charset="-122"/>
              </a:rPr>
              <a:t>Options</a:t>
            </a:r>
            <a:r>
              <a:rPr lang="en-US" altLang="zh-CN" sz="1800" b="1" dirty="0">
                <a:solidFill>
                  <a:schemeClr val="bg1"/>
                </a:solidFill>
                <a:latin typeface="微软雅黑" panose="020B0503020204020204" pitchFamily="34" charset="-122"/>
                <a:ea typeface="微软雅黑" panose="020B0503020204020204" pitchFamily="34" charset="-122"/>
              </a:rPr>
              <a:t> to choose different conditions: year, weekday, time period, and inbound or outbound.</a:t>
            </a:r>
          </a:p>
        </p:txBody>
      </p:sp>
    </p:spTree>
    <p:extLst>
      <p:ext uri="{BB962C8B-B14F-4D97-AF65-F5344CB8AC3E}">
        <p14:creationId xmlns:p14="http://schemas.microsoft.com/office/powerpoint/2010/main" val="3136961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Statistical Data</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C113A4BC-B9D7-43E8-927C-01E9B9AD0708}"/>
              </a:ext>
            </a:extLst>
          </p:cNvPr>
          <p:cNvSpPr txBox="1">
            <a:spLocks/>
          </p:cNvSpPr>
          <p:nvPr/>
        </p:nvSpPr>
        <p:spPr>
          <a:xfrm>
            <a:off x="554129" y="1833900"/>
            <a:ext cx="6197389" cy="5419026"/>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buFont typeface="Wingdings" panose="05000000000000000000" pitchFamily="2" charset="2"/>
              <a:buChar char="l"/>
            </a:pPr>
            <a:r>
              <a:rPr lang="en-US" altLang="zh-CN" sz="1800" b="1" dirty="0">
                <a:solidFill>
                  <a:srgbClr val="FFC000"/>
                </a:solidFill>
              </a:rPr>
              <a:t>Annual station counts (TFL)</a:t>
            </a:r>
          </a:p>
          <a:p>
            <a:endParaRPr lang="en-US" altLang="zh-CN" sz="1400" b="1" kern="0" dirty="0">
              <a:solidFill>
                <a:schemeClr val="bg1"/>
              </a:solidFill>
              <a:latin typeface="微软雅黑" panose="020B0503020204020204" pitchFamily="34" charset="-122"/>
              <a:ea typeface="微软雅黑" panose="020B0503020204020204" pitchFamily="34" charset="-122"/>
            </a:endParaRPr>
          </a:p>
          <a:p>
            <a:r>
              <a:rPr lang="en-US" altLang="zh-CN" sz="1200" u="sng" dirty="0">
                <a:solidFill>
                  <a:schemeClr val="bg1"/>
                </a:solidFill>
                <a:effectLst/>
                <a:hlinkClick r:id="rId3">
                  <a:extLst>
                    <a:ext uri="{A12FA001-AC4F-418D-AE19-62706E023703}">
                      <ahyp:hlinkClr xmlns:ahyp="http://schemas.microsoft.com/office/drawing/2018/hyperlinkcolor" val="tx"/>
                    </a:ext>
                  </a:extLst>
                </a:hlinkClick>
              </a:rPr>
              <a:t>http://crowding.data.tfl.gov.uk/</a:t>
            </a:r>
            <a:endParaRPr lang="en-US" altLang="zh-CN" sz="1200" dirty="0">
              <a:solidFill>
                <a:schemeClr val="bg1"/>
              </a:solidFill>
              <a:effectLst/>
            </a:endParaRPr>
          </a:p>
          <a:p>
            <a:endParaRPr lang="en-US" altLang="zh-CN" sz="1400" b="1" dirty="0">
              <a:solidFill>
                <a:schemeClr val="bg1"/>
              </a:solidFill>
              <a:latin typeface="微软雅黑" panose="020B0503020204020204" pitchFamily="34" charset="-122"/>
              <a:ea typeface="微软雅黑" panose="020B0503020204020204" pitchFamily="34" charset="-122"/>
            </a:endParaRPr>
          </a:p>
          <a:p>
            <a:endParaRPr lang="en-US" altLang="zh-CN" sz="1400" b="1" dirty="0">
              <a:solidFill>
                <a:schemeClr val="bg1"/>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sz="1800" b="1" dirty="0">
                <a:solidFill>
                  <a:srgbClr val="FFC000"/>
                </a:solidFill>
              </a:rPr>
              <a:t>Station and Tube Line Names (TFL)</a:t>
            </a:r>
          </a:p>
          <a:p>
            <a:endParaRPr lang="en-US" altLang="zh-CN" sz="1400" u="sng" dirty="0">
              <a:solidFill>
                <a:srgbClr val="FFC000"/>
              </a:solidFill>
            </a:endParaRPr>
          </a:p>
          <a:p>
            <a:r>
              <a:rPr lang="en-US" altLang="zh-CN" sz="1400" u="sng" dirty="0">
                <a:solidFill>
                  <a:schemeClr val="bg1"/>
                </a:solidFill>
                <a:hlinkClick r:id="rId4">
                  <a:extLst>
                    <a:ext uri="{A12FA001-AC4F-418D-AE19-62706E023703}">
                      <ahyp:hlinkClr xmlns:ahyp="http://schemas.microsoft.com/office/drawing/2018/hyperlinkcolor" val="tx"/>
                    </a:ext>
                  </a:extLst>
                </a:hlinkClick>
              </a:rPr>
              <a:t>https://tfl.gov.uk/travel-information/stations-stops-and-piers/</a:t>
            </a:r>
            <a:endParaRPr lang="en-US" altLang="zh-CN" sz="1400" u="sng" dirty="0">
              <a:solidFill>
                <a:schemeClr val="bg1"/>
              </a:solidFill>
            </a:endParaRPr>
          </a:p>
          <a:p>
            <a:endParaRPr lang="en-US" altLang="zh-CN" sz="1400" b="1" u="sng" dirty="0">
              <a:solidFill>
                <a:schemeClr val="bg1"/>
              </a:solidFill>
              <a:latin typeface="微软雅黑" panose="020B0503020204020204" pitchFamily="34" charset="-122"/>
              <a:ea typeface="微软雅黑" panose="020B0503020204020204" pitchFamily="34" charset="-122"/>
            </a:endParaRPr>
          </a:p>
          <a:p>
            <a:endParaRPr lang="en-US" altLang="zh-CN" sz="1400" b="1" dirty="0">
              <a:solidFill>
                <a:schemeClr val="bg1"/>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sz="1800" b="1" dirty="0">
                <a:solidFill>
                  <a:srgbClr val="FFC000"/>
                </a:solidFill>
              </a:rPr>
              <a:t>Public Transport Journeys by Type of Transport (GLA)</a:t>
            </a:r>
          </a:p>
          <a:p>
            <a:endParaRPr lang="en-US" altLang="zh-CN" sz="1400" u="sng" dirty="0">
              <a:solidFill>
                <a:srgbClr val="FFC000"/>
              </a:solidFill>
            </a:endParaRPr>
          </a:p>
          <a:p>
            <a:r>
              <a:rPr lang="en-US" altLang="zh-CN" sz="1400" u="sng" dirty="0">
                <a:solidFill>
                  <a:schemeClr val="bg1"/>
                </a:solidFill>
                <a:hlinkClick r:id="rId5">
                  <a:extLst>
                    <a:ext uri="{A12FA001-AC4F-418D-AE19-62706E023703}">
                      <ahyp:hlinkClr xmlns:ahyp="http://schemas.microsoft.com/office/drawing/2018/hyperlinkcolor" val="tx"/>
                    </a:ext>
                  </a:extLst>
                </a:hlinkClick>
              </a:rPr>
              <a:t>https://data.london.gov.uk/dataset/london-borough-profiles</a:t>
            </a:r>
            <a:endParaRPr lang="en-US" altLang="zh-CN" sz="1400" u="sng" dirty="0">
              <a:solidFill>
                <a:schemeClr val="bg1"/>
              </a:solidFill>
            </a:endParaRPr>
          </a:p>
          <a:p>
            <a:endParaRPr lang="en-US" altLang="zh-CN" sz="1400" u="sng" dirty="0">
              <a:solidFill>
                <a:schemeClr val="bg1"/>
              </a:solidFill>
            </a:endParaRPr>
          </a:p>
          <a:p>
            <a:endParaRPr lang="en-US" altLang="zh-CN" sz="1400" b="1" dirty="0">
              <a:solidFill>
                <a:schemeClr val="bg1"/>
              </a:solidFill>
              <a:latin typeface="微软雅黑" panose="020B0503020204020204" pitchFamily="34" charset="-122"/>
              <a:ea typeface="微软雅黑" panose="020B0503020204020204" pitchFamily="34" charset="-122"/>
            </a:endParaRPr>
          </a:p>
          <a:p>
            <a:endParaRPr lang="en-US" altLang="zh-CN" sz="1400" b="1" dirty="0">
              <a:solidFill>
                <a:schemeClr val="bg1"/>
              </a:solidFill>
              <a:latin typeface="微软雅黑" panose="020B0503020204020204" pitchFamily="34" charset="-122"/>
              <a:ea typeface="微软雅黑" panose="020B0503020204020204" pitchFamily="34" charset="-122"/>
            </a:endParaRPr>
          </a:p>
          <a:p>
            <a:pPr marL="285750" indent="-285750">
              <a:buFont typeface="Wingdings" panose="05000000000000000000" pitchFamily="2" charset="2"/>
              <a:buChar char="l"/>
            </a:pPr>
            <a:r>
              <a:rPr lang="en-US" altLang="zh-CN" sz="1800" b="1" dirty="0">
                <a:solidFill>
                  <a:srgbClr val="FFC000"/>
                </a:solidFill>
              </a:rPr>
              <a:t>Coronavirus Cases and Vaccinations (GLA)</a:t>
            </a:r>
          </a:p>
          <a:p>
            <a:endParaRPr lang="en-US" altLang="zh-CN" sz="1400" u="sng" dirty="0">
              <a:solidFill>
                <a:srgbClr val="FFC000"/>
              </a:solidFill>
            </a:endParaRPr>
          </a:p>
          <a:p>
            <a:r>
              <a:rPr lang="en-US" altLang="zh-CN" sz="1400" u="sng" dirty="0">
                <a:solidFill>
                  <a:schemeClr val="bg1"/>
                </a:solidFill>
                <a:hlinkClick r:id="rId6">
                  <a:extLst>
                    <a:ext uri="{A12FA001-AC4F-418D-AE19-62706E023703}">
                      <ahyp:hlinkClr xmlns:ahyp="http://schemas.microsoft.com/office/drawing/2018/hyperlinkcolor" val="tx"/>
                    </a:ext>
                  </a:extLst>
                </a:hlinkClick>
              </a:rPr>
              <a:t>https://data.london.gov.uk/dataset/coronavirus--covid-19--cases</a:t>
            </a:r>
            <a:endParaRPr lang="en-US" altLang="zh-CN" sz="1400" u="sng" dirty="0">
              <a:solidFill>
                <a:schemeClr val="bg1"/>
              </a:solidFill>
            </a:endParaRPr>
          </a:p>
          <a:p>
            <a:endParaRPr lang="en-US" altLang="zh-CN" sz="1400" u="sng" dirty="0">
              <a:solidFill>
                <a:schemeClr val="bg1"/>
              </a:solidFill>
            </a:endParaRPr>
          </a:p>
          <a:p>
            <a:endParaRPr lang="en-US" altLang="zh-CN" sz="1400" u="sng" dirty="0">
              <a:solidFill>
                <a:schemeClr val="bg1"/>
              </a:solidFill>
            </a:endParaRPr>
          </a:p>
          <a:p>
            <a:endParaRPr lang="en-US" altLang="zh-CN" sz="1400" u="sng" dirty="0">
              <a:solidFill>
                <a:schemeClr val="bg1"/>
              </a:solidFill>
            </a:endParaRPr>
          </a:p>
          <a:p>
            <a:endParaRPr lang="en-US" altLang="zh-CN" sz="1400" u="sng" dirty="0">
              <a:solidFill>
                <a:schemeClr val="bg1"/>
              </a:solidFill>
            </a:endParaRPr>
          </a:p>
        </p:txBody>
      </p:sp>
      <p:grpSp>
        <p:nvGrpSpPr>
          <p:cNvPr id="7" name="组合 6">
            <a:extLst>
              <a:ext uri="{FF2B5EF4-FFF2-40B4-BE49-F238E27FC236}">
                <a16:creationId xmlns:a16="http://schemas.microsoft.com/office/drawing/2014/main" id="{1F0DB4C1-C5C9-49AD-B411-0DE74A17DD74}"/>
              </a:ext>
            </a:extLst>
          </p:cNvPr>
          <p:cNvGrpSpPr/>
          <p:nvPr/>
        </p:nvGrpSpPr>
        <p:grpSpPr>
          <a:xfrm>
            <a:off x="7450668" y="1136065"/>
            <a:ext cx="3302670" cy="5617999"/>
            <a:chOff x="8164496" y="643365"/>
            <a:chExt cx="3544753" cy="6029794"/>
          </a:xfrm>
        </p:grpSpPr>
        <p:pic>
          <p:nvPicPr>
            <p:cNvPr id="25" name="图片 24">
              <a:extLst>
                <a:ext uri="{FF2B5EF4-FFF2-40B4-BE49-F238E27FC236}">
                  <a16:creationId xmlns:a16="http://schemas.microsoft.com/office/drawing/2014/main" id="{6C72CD4A-5F94-470E-88E3-748DBD366E7C}"/>
                </a:ext>
              </a:extLst>
            </p:cNvPr>
            <p:cNvPicPr>
              <a:picLocks/>
            </p:cNvPicPr>
            <p:nvPr/>
          </p:nvPicPr>
          <p:blipFill>
            <a:blip r:embed="rId7"/>
            <a:stretch>
              <a:fillRect/>
            </a:stretch>
          </p:blipFill>
          <p:spPr>
            <a:xfrm>
              <a:off x="8164496" y="4727135"/>
              <a:ext cx="3544753" cy="1946024"/>
            </a:xfrm>
            <a:prstGeom prst="rect">
              <a:avLst/>
            </a:prstGeom>
          </p:spPr>
        </p:pic>
        <p:pic>
          <p:nvPicPr>
            <p:cNvPr id="29" name="图片 28">
              <a:extLst>
                <a:ext uri="{FF2B5EF4-FFF2-40B4-BE49-F238E27FC236}">
                  <a16:creationId xmlns:a16="http://schemas.microsoft.com/office/drawing/2014/main" id="{17C70678-70C6-4D0B-B184-92E8E1DE923A}"/>
                </a:ext>
              </a:extLst>
            </p:cNvPr>
            <p:cNvPicPr>
              <a:picLocks/>
            </p:cNvPicPr>
            <p:nvPr/>
          </p:nvPicPr>
          <p:blipFill>
            <a:blip r:embed="rId8"/>
            <a:stretch>
              <a:fillRect/>
            </a:stretch>
          </p:blipFill>
          <p:spPr>
            <a:xfrm>
              <a:off x="8164496" y="2685250"/>
              <a:ext cx="3544753" cy="1946024"/>
            </a:xfrm>
            <a:prstGeom prst="rect">
              <a:avLst/>
            </a:prstGeom>
          </p:spPr>
        </p:pic>
        <p:pic>
          <p:nvPicPr>
            <p:cNvPr id="33" name="图片 32">
              <a:extLst>
                <a:ext uri="{FF2B5EF4-FFF2-40B4-BE49-F238E27FC236}">
                  <a16:creationId xmlns:a16="http://schemas.microsoft.com/office/drawing/2014/main" id="{69B51047-1F6A-4EA3-AFC4-25F1F1BE18CB}"/>
                </a:ext>
              </a:extLst>
            </p:cNvPr>
            <p:cNvPicPr>
              <a:picLocks/>
            </p:cNvPicPr>
            <p:nvPr/>
          </p:nvPicPr>
          <p:blipFill>
            <a:blip r:embed="rId9"/>
            <a:stretch>
              <a:fillRect/>
            </a:stretch>
          </p:blipFill>
          <p:spPr>
            <a:xfrm>
              <a:off x="8164496" y="643365"/>
              <a:ext cx="3544753" cy="1946024"/>
            </a:xfrm>
            <a:prstGeom prst="rect">
              <a:avLst/>
            </a:prstGeom>
          </p:spPr>
        </p:pic>
      </p:grpSp>
      <p:grpSp>
        <p:nvGrpSpPr>
          <p:cNvPr id="5" name="组合 4">
            <a:extLst>
              <a:ext uri="{FF2B5EF4-FFF2-40B4-BE49-F238E27FC236}">
                <a16:creationId xmlns:a16="http://schemas.microsoft.com/office/drawing/2014/main" id="{193591B4-A3A2-4354-B437-5F1688986895}"/>
              </a:ext>
            </a:extLst>
          </p:cNvPr>
          <p:cNvGrpSpPr/>
          <p:nvPr/>
        </p:nvGrpSpPr>
        <p:grpSpPr>
          <a:xfrm>
            <a:off x="6144728" y="1510565"/>
            <a:ext cx="5949349" cy="4295394"/>
            <a:chOff x="6798333" y="-1042806"/>
            <a:chExt cx="5949349" cy="4295394"/>
          </a:xfrm>
        </p:grpSpPr>
        <p:pic>
          <p:nvPicPr>
            <p:cNvPr id="21" name="图片 20">
              <a:extLst>
                <a:ext uri="{FF2B5EF4-FFF2-40B4-BE49-F238E27FC236}">
                  <a16:creationId xmlns:a16="http://schemas.microsoft.com/office/drawing/2014/main" id="{EBB81706-4868-4B8C-9B73-2B72982232F2}"/>
                </a:ext>
              </a:extLst>
            </p:cNvPr>
            <p:cNvPicPr>
              <a:picLocks/>
            </p:cNvPicPr>
            <p:nvPr/>
          </p:nvPicPr>
          <p:blipFill>
            <a:blip r:embed="rId10"/>
            <a:stretch>
              <a:fillRect/>
            </a:stretch>
          </p:blipFill>
          <p:spPr>
            <a:xfrm>
              <a:off x="6798333" y="1419094"/>
              <a:ext cx="2933589" cy="1833494"/>
            </a:xfrm>
            <a:prstGeom prst="rect">
              <a:avLst/>
            </a:prstGeom>
          </p:spPr>
        </p:pic>
        <p:pic>
          <p:nvPicPr>
            <p:cNvPr id="30" name="图片 29">
              <a:extLst>
                <a:ext uri="{FF2B5EF4-FFF2-40B4-BE49-F238E27FC236}">
                  <a16:creationId xmlns:a16="http://schemas.microsoft.com/office/drawing/2014/main" id="{6CDD0F1B-66C2-4280-AE46-1C4ED5C1BDC6}"/>
                </a:ext>
              </a:extLst>
            </p:cNvPr>
            <p:cNvPicPr>
              <a:picLocks/>
            </p:cNvPicPr>
            <p:nvPr/>
          </p:nvPicPr>
          <p:blipFill>
            <a:blip r:embed="rId11"/>
            <a:stretch>
              <a:fillRect/>
            </a:stretch>
          </p:blipFill>
          <p:spPr>
            <a:xfrm>
              <a:off x="6798333" y="-1042806"/>
              <a:ext cx="2933589" cy="1833494"/>
            </a:xfrm>
            <a:prstGeom prst="rect">
              <a:avLst/>
            </a:prstGeom>
          </p:spPr>
        </p:pic>
        <p:pic>
          <p:nvPicPr>
            <p:cNvPr id="32" name="图片 31">
              <a:extLst>
                <a:ext uri="{FF2B5EF4-FFF2-40B4-BE49-F238E27FC236}">
                  <a16:creationId xmlns:a16="http://schemas.microsoft.com/office/drawing/2014/main" id="{55B047DF-D129-4A6D-B176-3A74230A7ACD}"/>
                </a:ext>
              </a:extLst>
            </p:cNvPr>
            <p:cNvPicPr>
              <a:picLocks/>
            </p:cNvPicPr>
            <p:nvPr/>
          </p:nvPicPr>
          <p:blipFill>
            <a:blip r:embed="rId12"/>
            <a:stretch>
              <a:fillRect/>
            </a:stretch>
          </p:blipFill>
          <p:spPr>
            <a:xfrm>
              <a:off x="9814093" y="-1042806"/>
              <a:ext cx="2933589" cy="1833494"/>
            </a:xfrm>
            <a:prstGeom prst="rect">
              <a:avLst/>
            </a:prstGeom>
          </p:spPr>
        </p:pic>
        <p:pic>
          <p:nvPicPr>
            <p:cNvPr id="4" name="图片 3">
              <a:extLst>
                <a:ext uri="{FF2B5EF4-FFF2-40B4-BE49-F238E27FC236}">
                  <a16:creationId xmlns:a16="http://schemas.microsoft.com/office/drawing/2014/main" id="{4C3DF34A-E17F-4064-B779-3652BCEB1FCD}"/>
                </a:ext>
              </a:extLst>
            </p:cNvPr>
            <p:cNvPicPr>
              <a:picLocks/>
            </p:cNvPicPr>
            <p:nvPr/>
          </p:nvPicPr>
          <p:blipFill>
            <a:blip r:embed="rId13"/>
            <a:stretch>
              <a:fillRect/>
            </a:stretch>
          </p:blipFill>
          <p:spPr>
            <a:xfrm>
              <a:off x="9814093" y="1419094"/>
              <a:ext cx="2933589" cy="1833494"/>
            </a:xfrm>
            <a:prstGeom prst="rect">
              <a:avLst/>
            </a:prstGeom>
          </p:spPr>
        </p:pic>
      </p:grpSp>
      <p:sp>
        <p:nvSpPr>
          <p:cNvPr id="35" name="标题 1">
            <a:extLst>
              <a:ext uri="{FF2B5EF4-FFF2-40B4-BE49-F238E27FC236}">
                <a16:creationId xmlns:a16="http://schemas.microsoft.com/office/drawing/2014/main" id="{0969FBCC-CF98-43C8-8AC8-8C7C49D29536}"/>
              </a:ext>
            </a:extLst>
          </p:cNvPr>
          <p:cNvSpPr>
            <a:spLocks noGrp="1"/>
          </p:cNvSpPr>
          <p:nvPr>
            <p:ph type="title"/>
          </p:nvPr>
        </p:nvSpPr>
        <p:spPr>
          <a:xfrm>
            <a:off x="219194" y="149545"/>
            <a:ext cx="10515600" cy="1325563"/>
          </a:xfrm>
        </p:spPr>
        <p:txBody>
          <a:bodyPr vert="horz" lIns="91440" tIns="45720" rIns="91440" bIns="45720" rtlCol="0" anchor="ctr">
            <a:normAutofit/>
          </a:bodyPr>
          <a:lstStyle/>
          <a:p>
            <a:r>
              <a:rPr lang="en-US" altLang="zh-CN" b="1" dirty="0">
                <a:solidFill>
                  <a:schemeClr val="bg1"/>
                </a:solidFill>
                <a:latin typeface="微软雅黑" panose="020B0503020204020204" pitchFamily="34" charset="-122"/>
                <a:ea typeface="微软雅黑" panose="020B0503020204020204" pitchFamily="34" charset="-122"/>
              </a:rPr>
              <a:t>DATA</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23" name="组合 22">
            <a:extLst>
              <a:ext uri="{FF2B5EF4-FFF2-40B4-BE49-F238E27FC236}">
                <a16:creationId xmlns:a16="http://schemas.microsoft.com/office/drawing/2014/main" id="{1081E7FE-7168-4714-85CA-EDB45EE164DF}"/>
              </a:ext>
            </a:extLst>
          </p:cNvPr>
          <p:cNvGrpSpPr/>
          <p:nvPr/>
        </p:nvGrpSpPr>
        <p:grpSpPr>
          <a:xfrm>
            <a:off x="9593710" y="205091"/>
            <a:ext cx="2132731" cy="1030460"/>
            <a:chOff x="10186276" y="57540"/>
            <a:chExt cx="2132731" cy="1030460"/>
          </a:xfrm>
        </p:grpSpPr>
        <p:pic>
          <p:nvPicPr>
            <p:cNvPr id="24" name="图片 23">
              <a:extLst>
                <a:ext uri="{FF2B5EF4-FFF2-40B4-BE49-F238E27FC236}">
                  <a16:creationId xmlns:a16="http://schemas.microsoft.com/office/drawing/2014/main" id="{02F964DE-1DB3-4BB1-AA23-BDF5137AFD44}"/>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26" name="标题 1">
              <a:extLst>
                <a:ext uri="{FF2B5EF4-FFF2-40B4-BE49-F238E27FC236}">
                  <a16:creationId xmlns:a16="http://schemas.microsoft.com/office/drawing/2014/main" id="{C9655CF0-0811-4524-B08B-69E0362C7CC5}"/>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12749011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xit" presetSubtype="0" fill="hold" nodeType="withEffect">
                                  <p:stCondLst>
                                    <p:cond delay="0"/>
                                  </p:stCondLst>
                                  <p:childTnLst>
                                    <p:set>
                                      <p:cBhvr>
                                        <p:cTn id="8" dur="1" fill="hold">
                                          <p:stCondLst>
                                            <p:cond delay="0"/>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组合 19">
            <a:extLst>
              <a:ext uri="{FF2B5EF4-FFF2-40B4-BE49-F238E27FC236}">
                <a16:creationId xmlns:a16="http://schemas.microsoft.com/office/drawing/2014/main" id="{4FDD1F26-441C-4750-8E6D-01A7DA467F72}"/>
              </a:ext>
            </a:extLst>
          </p:cNvPr>
          <p:cNvGrpSpPr/>
          <p:nvPr/>
        </p:nvGrpSpPr>
        <p:grpSpPr>
          <a:xfrm>
            <a:off x="4687157" y="1033968"/>
            <a:ext cx="7504843" cy="4293255"/>
            <a:chOff x="5277070" y="1033969"/>
            <a:chExt cx="6907650" cy="3951622"/>
          </a:xfrm>
        </p:grpSpPr>
        <p:pic>
          <p:nvPicPr>
            <p:cNvPr id="15" name="图片 14">
              <a:extLst>
                <a:ext uri="{FF2B5EF4-FFF2-40B4-BE49-F238E27FC236}">
                  <a16:creationId xmlns:a16="http://schemas.microsoft.com/office/drawing/2014/main" id="{516890D4-00EF-4D43-809E-11B0818CEDBD}"/>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5277070" y="1033969"/>
              <a:ext cx="6907650" cy="3951622"/>
            </a:xfrm>
            <a:prstGeom prst="rect">
              <a:avLst/>
            </a:prstGeom>
          </p:spPr>
        </p:pic>
        <p:sp>
          <p:nvSpPr>
            <p:cNvPr id="16" name="箭头: 右 15">
              <a:extLst>
                <a:ext uri="{FF2B5EF4-FFF2-40B4-BE49-F238E27FC236}">
                  <a16:creationId xmlns:a16="http://schemas.microsoft.com/office/drawing/2014/main" id="{5A8F8664-B78C-4D76-B175-E66F9A13B59E}"/>
                </a:ext>
              </a:extLst>
            </p:cNvPr>
            <p:cNvSpPr/>
            <p:nvPr/>
          </p:nvSpPr>
          <p:spPr>
            <a:xfrm>
              <a:off x="6929180" y="2380575"/>
              <a:ext cx="298233" cy="516612"/>
            </a:xfrm>
            <a:prstGeom prst="rightArrow">
              <a:avLst>
                <a:gd name="adj1" fmla="val 50000"/>
                <a:gd name="adj2" fmla="val 520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9" name="图片 8">
            <a:extLst>
              <a:ext uri="{FF2B5EF4-FFF2-40B4-BE49-F238E27FC236}">
                <a16:creationId xmlns:a16="http://schemas.microsoft.com/office/drawing/2014/main" id="{87A5D10D-1374-4912-9619-6A19B0EA3440}"/>
              </a:ext>
            </a:extLst>
          </p:cNvPr>
          <p:cNvPicPr>
            <a:picLocks noChangeAspect="1"/>
          </p:cNvPicPr>
          <p:nvPr/>
        </p:nvPicPr>
        <p:blipFill>
          <a:blip r:embed="rId4"/>
          <a:stretch>
            <a:fillRect/>
          </a:stretch>
        </p:blipFill>
        <p:spPr>
          <a:xfrm>
            <a:off x="14260286" y="-10711542"/>
            <a:ext cx="10972800" cy="6858000"/>
          </a:xfrm>
          <a:prstGeom prst="rect">
            <a:avLst/>
          </a:prstGeom>
        </p:spPr>
      </p:pic>
      <p:pic>
        <p:nvPicPr>
          <p:cNvPr id="14" name="图片 13">
            <a:extLst>
              <a:ext uri="{FF2B5EF4-FFF2-40B4-BE49-F238E27FC236}">
                <a16:creationId xmlns:a16="http://schemas.microsoft.com/office/drawing/2014/main" id="{A267968D-C41A-4C05-8BE0-DA911307C8E6}"/>
              </a:ext>
            </a:extLst>
          </p:cNvPr>
          <p:cNvPicPr>
            <a:picLocks noChangeAspect="1"/>
          </p:cNvPicPr>
          <p:nvPr/>
        </p:nvPicPr>
        <p:blipFill>
          <a:blip r:embed="rId5"/>
          <a:stretch>
            <a:fillRect/>
          </a:stretch>
        </p:blipFill>
        <p:spPr>
          <a:xfrm>
            <a:off x="14260286" y="-3287949"/>
            <a:ext cx="10972800" cy="6858000"/>
          </a:xfrm>
          <a:prstGeom prst="rect">
            <a:avLst/>
          </a:prstGeom>
        </p:spPr>
      </p:pic>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Geological Data</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19" name="标题 1">
            <a:extLst>
              <a:ext uri="{FF2B5EF4-FFF2-40B4-BE49-F238E27FC236}">
                <a16:creationId xmlns:a16="http://schemas.microsoft.com/office/drawing/2014/main" id="{C113A4BC-B9D7-43E8-927C-01E9B9AD0708}"/>
              </a:ext>
            </a:extLst>
          </p:cNvPr>
          <p:cNvSpPr txBox="1">
            <a:spLocks/>
          </p:cNvSpPr>
          <p:nvPr/>
        </p:nvSpPr>
        <p:spPr>
          <a:xfrm>
            <a:off x="554129" y="1833900"/>
            <a:ext cx="6159492" cy="2073789"/>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buFont typeface="Wingdings" panose="05000000000000000000" pitchFamily="2" charset="2"/>
              <a:buChar char="l"/>
            </a:pPr>
            <a:r>
              <a:rPr lang="en-US" altLang="zh-CN" sz="1800" b="1" dirty="0">
                <a:solidFill>
                  <a:srgbClr val="FFC000"/>
                </a:solidFill>
              </a:rPr>
              <a:t>London Underground Lines and Stations (shapefile, </a:t>
            </a:r>
            <a:r>
              <a:rPr lang="en-US" altLang="zh-CN" sz="1800" b="1" dirty="0" err="1">
                <a:solidFill>
                  <a:srgbClr val="FFC000"/>
                </a:solidFill>
              </a:rPr>
              <a:t>doogal</a:t>
            </a:r>
            <a:r>
              <a:rPr lang="en-US" altLang="zh-CN" sz="1800" b="1" dirty="0">
                <a:solidFill>
                  <a:srgbClr val="FFC000"/>
                </a:solidFill>
              </a:rPr>
              <a:t>)</a:t>
            </a:r>
          </a:p>
          <a:p>
            <a:endParaRPr lang="en-US" altLang="zh-CN" sz="1400" u="sng" dirty="0">
              <a:solidFill>
                <a:srgbClr val="FFC000"/>
              </a:solidFill>
            </a:endParaRPr>
          </a:p>
          <a:p>
            <a:pPr algn="l"/>
            <a:r>
              <a:rPr lang="en-US" altLang="zh-CN" sz="1400" u="sng" dirty="0">
                <a:solidFill>
                  <a:schemeClr val="bg1"/>
                </a:solidFill>
                <a:hlinkClick r:id="rId6">
                  <a:extLst>
                    <a:ext uri="{A12FA001-AC4F-418D-AE19-62706E023703}">
                      <ahyp:hlinkClr xmlns:ahyp="http://schemas.microsoft.com/office/drawing/2018/hyperlinkcolor" val="tx"/>
                    </a:ext>
                  </a:extLst>
                </a:hlinkClick>
              </a:rPr>
              <a:t>https://www.doogal.co.uk/london_stations.php</a:t>
            </a:r>
            <a:endParaRPr lang="en-US" altLang="zh-CN" sz="1400" u="sng" dirty="0">
              <a:solidFill>
                <a:schemeClr val="bg1"/>
              </a:solidFill>
            </a:endParaRPr>
          </a:p>
          <a:p>
            <a:endParaRPr lang="en-US" altLang="zh-CN" sz="1400" u="sng" dirty="0">
              <a:solidFill>
                <a:schemeClr val="bg1"/>
              </a:solidFill>
            </a:endParaRPr>
          </a:p>
          <a:p>
            <a:endParaRPr lang="en-US" altLang="zh-CN" sz="1400" u="sng" dirty="0">
              <a:solidFill>
                <a:schemeClr val="bg1"/>
              </a:solidFill>
            </a:endParaRPr>
          </a:p>
          <a:p>
            <a:pPr marL="285750" indent="-285750">
              <a:buFont typeface="Wingdings" panose="05000000000000000000" pitchFamily="2" charset="2"/>
              <a:buChar char="l"/>
            </a:pPr>
            <a:r>
              <a:rPr lang="en-US" altLang="zh-CN" sz="1800" b="1" dirty="0">
                <a:solidFill>
                  <a:srgbClr val="FFC000"/>
                </a:solidFill>
              </a:rPr>
              <a:t>London Borough Profiles (shapefile, GLA)</a:t>
            </a:r>
          </a:p>
          <a:p>
            <a:endParaRPr lang="en-US" altLang="zh-CN" sz="1400" u="sng" kern="1200" dirty="0">
              <a:solidFill>
                <a:schemeClr val="bg1"/>
              </a:solidFill>
              <a:latin typeface="+mj-lt"/>
              <a:ea typeface="+mj-ea"/>
            </a:endParaRPr>
          </a:p>
          <a:p>
            <a:r>
              <a:rPr lang="en-US" altLang="zh-CN" sz="1400" u="sng" kern="1200" dirty="0">
                <a:solidFill>
                  <a:schemeClr val="bg1"/>
                </a:solidFill>
                <a:latin typeface="+mj-lt"/>
                <a:ea typeface="+mj-ea"/>
                <a:hlinkClick r:id="rId7">
                  <a:extLst>
                    <a:ext uri="{A12FA001-AC4F-418D-AE19-62706E023703}">
                      <ahyp:hlinkClr xmlns:ahyp="http://schemas.microsoft.com/office/drawing/2018/hyperlinkcolor" val="tx"/>
                    </a:ext>
                  </a:extLst>
                </a:hlinkClick>
              </a:rPr>
              <a:t>https://data.london.gov.uk/dataset/london-borough-profiles</a:t>
            </a:r>
            <a:endParaRPr lang="en-US" altLang="zh-CN" sz="1400" u="sng" kern="1200" dirty="0">
              <a:solidFill>
                <a:schemeClr val="bg1"/>
              </a:solidFill>
              <a:latin typeface="+mj-lt"/>
              <a:ea typeface="+mj-ea"/>
            </a:endParaRPr>
          </a:p>
        </p:txBody>
      </p:sp>
      <p:pic>
        <p:nvPicPr>
          <p:cNvPr id="23" name="图片 22">
            <a:extLst>
              <a:ext uri="{FF2B5EF4-FFF2-40B4-BE49-F238E27FC236}">
                <a16:creationId xmlns:a16="http://schemas.microsoft.com/office/drawing/2014/main" id="{21ACC7F6-E739-4B10-AC5F-3FA7AA5B7562}"/>
              </a:ext>
            </a:extLst>
          </p:cNvPr>
          <p:cNvPicPr>
            <a:picLocks noChangeAspect="1"/>
          </p:cNvPicPr>
          <p:nvPr/>
        </p:nvPicPr>
        <p:blipFill>
          <a:blip r:embed="rId8"/>
          <a:stretch>
            <a:fillRect/>
          </a:stretch>
        </p:blipFill>
        <p:spPr>
          <a:xfrm>
            <a:off x="14579600" y="4135644"/>
            <a:ext cx="10972800" cy="6858000"/>
          </a:xfrm>
          <a:prstGeom prst="rect">
            <a:avLst/>
          </a:prstGeom>
        </p:spPr>
      </p:pic>
      <p:pic>
        <p:nvPicPr>
          <p:cNvPr id="24" name="图片 23">
            <a:extLst>
              <a:ext uri="{FF2B5EF4-FFF2-40B4-BE49-F238E27FC236}">
                <a16:creationId xmlns:a16="http://schemas.microsoft.com/office/drawing/2014/main" id="{4C4EFBBF-77B9-4B77-868D-5615F620789A}"/>
              </a:ext>
            </a:extLst>
          </p:cNvPr>
          <p:cNvPicPr>
            <a:picLocks/>
          </p:cNvPicPr>
          <p:nvPr/>
        </p:nvPicPr>
        <p:blipFill>
          <a:blip r:embed="rId8"/>
          <a:stretch>
            <a:fillRect/>
          </a:stretch>
        </p:blipFill>
        <p:spPr>
          <a:xfrm>
            <a:off x="10016382" y="9037051"/>
            <a:ext cx="3036883" cy="1898052"/>
          </a:xfrm>
          <a:prstGeom prst="rect">
            <a:avLst/>
          </a:prstGeom>
        </p:spPr>
      </p:pic>
      <p:sp>
        <p:nvSpPr>
          <p:cNvPr id="26" name="文本框 25">
            <a:extLst>
              <a:ext uri="{FF2B5EF4-FFF2-40B4-BE49-F238E27FC236}">
                <a16:creationId xmlns:a16="http://schemas.microsoft.com/office/drawing/2014/main" id="{171CBED1-6B6E-4C1C-A76B-77339F2C0813}"/>
              </a:ext>
            </a:extLst>
          </p:cNvPr>
          <p:cNvSpPr txBox="1"/>
          <p:nvPr/>
        </p:nvSpPr>
        <p:spPr>
          <a:xfrm>
            <a:off x="8599895" y="-2043927"/>
            <a:ext cx="5660391" cy="553309"/>
          </a:xfrm>
          <a:prstGeom prst="rect">
            <a:avLst/>
          </a:prstGeom>
        </p:spPr>
        <p:txBody>
          <a:bodyPr vert="horz" lIns="91440" tIns="45720" rIns="91440" bIns="45720" rtlCol="0" anchor="ctr">
            <a:noAutofit/>
          </a:bodyPr>
          <a:lstStyle>
            <a:defPPr>
              <a:defRPr lang="zh-CN"/>
            </a:defPPr>
            <a:lvl1pPr>
              <a:lnSpc>
                <a:spcPct val="90000"/>
              </a:lnSpc>
              <a:spcBef>
                <a:spcPct val="0"/>
              </a:spcBef>
              <a:buNone/>
              <a:defRPr sz="2000" kern="0">
                <a:solidFill>
                  <a:schemeClr val="accent2"/>
                </a:solidFill>
                <a:latin typeface="微软雅黑" panose="020B0503020204020204" pitchFamily="34" charset="-122"/>
                <a:ea typeface="微软雅黑" panose="020B0503020204020204" pitchFamily="34" charset="-122"/>
                <a:cs typeface="+mj-cs"/>
              </a:defRPr>
            </a:lvl1pPr>
          </a:lstStyle>
          <a:p>
            <a:r>
              <a:rPr lang="en-US" altLang="zh-CN" sz="1600" dirty="0"/>
              <a:t>Coronavirus (COVID-19) Mobility Report from GLA</a:t>
            </a:r>
          </a:p>
        </p:txBody>
      </p:sp>
      <p:sp>
        <p:nvSpPr>
          <p:cNvPr id="27" name="文本框 26">
            <a:extLst>
              <a:ext uri="{FF2B5EF4-FFF2-40B4-BE49-F238E27FC236}">
                <a16:creationId xmlns:a16="http://schemas.microsoft.com/office/drawing/2014/main" id="{4FC3DABB-8B89-40C6-97C4-AD594DF97F2E}"/>
              </a:ext>
            </a:extLst>
          </p:cNvPr>
          <p:cNvSpPr txBox="1"/>
          <p:nvPr/>
        </p:nvSpPr>
        <p:spPr>
          <a:xfrm>
            <a:off x="10804536" y="8200945"/>
            <a:ext cx="6388100" cy="553309"/>
          </a:xfrm>
          <a:prstGeom prst="rect">
            <a:avLst/>
          </a:prstGeom>
        </p:spPr>
        <p:txBody>
          <a:bodyPr vert="horz" lIns="91440" tIns="45720" rIns="91440" bIns="45720" rtlCol="0" anchor="ctr">
            <a:normAutofit/>
          </a:bodyPr>
          <a:lstStyle>
            <a:defPPr>
              <a:defRPr lang="zh-CN"/>
            </a:defPPr>
            <a:lvl1pPr>
              <a:lnSpc>
                <a:spcPct val="90000"/>
              </a:lnSpc>
              <a:spcBef>
                <a:spcPct val="0"/>
              </a:spcBef>
              <a:buNone/>
              <a:defRPr sz="2000" kern="0">
                <a:solidFill>
                  <a:schemeClr val="accent2"/>
                </a:solidFill>
                <a:latin typeface="微软雅黑" panose="020B0503020204020204" pitchFamily="34" charset="-122"/>
                <a:ea typeface="微软雅黑" panose="020B0503020204020204" pitchFamily="34" charset="-122"/>
                <a:cs typeface="+mj-cs"/>
              </a:defRPr>
            </a:lvl1pPr>
          </a:lstStyle>
          <a:p>
            <a:r>
              <a:rPr lang="en-US" altLang="zh-CN" sz="1600" dirty="0"/>
              <a:t>Coronavirus (COVID-19) Mobility Report  from GLA</a:t>
            </a:r>
          </a:p>
        </p:txBody>
      </p:sp>
      <p:grpSp>
        <p:nvGrpSpPr>
          <p:cNvPr id="11" name="组合 10">
            <a:extLst>
              <a:ext uri="{FF2B5EF4-FFF2-40B4-BE49-F238E27FC236}">
                <a16:creationId xmlns:a16="http://schemas.microsoft.com/office/drawing/2014/main" id="{8DCC38AB-0C5C-42E4-8964-937B802C8DAD}"/>
              </a:ext>
            </a:extLst>
          </p:cNvPr>
          <p:cNvGrpSpPr/>
          <p:nvPr/>
        </p:nvGrpSpPr>
        <p:grpSpPr>
          <a:xfrm>
            <a:off x="554129" y="4277538"/>
            <a:ext cx="7412581" cy="2275607"/>
            <a:chOff x="7066448" y="372692"/>
            <a:chExt cx="9327173" cy="2863373"/>
          </a:xfrm>
        </p:grpSpPr>
        <p:pic>
          <p:nvPicPr>
            <p:cNvPr id="6" name="图片 5">
              <a:extLst>
                <a:ext uri="{FF2B5EF4-FFF2-40B4-BE49-F238E27FC236}">
                  <a16:creationId xmlns:a16="http://schemas.microsoft.com/office/drawing/2014/main" id="{505175EA-C7D4-44F6-A0C5-07339DDC3CDE}"/>
                </a:ext>
              </a:extLst>
            </p:cNvPr>
            <p:cNvPicPr>
              <a:picLocks/>
            </p:cNvPicPr>
            <p:nvPr/>
          </p:nvPicPr>
          <p:blipFill>
            <a:blip r:embed="rId9"/>
            <a:stretch>
              <a:fillRect/>
            </a:stretch>
          </p:blipFill>
          <p:spPr>
            <a:xfrm>
              <a:off x="7066448" y="372692"/>
              <a:ext cx="4571423" cy="2857140"/>
            </a:xfrm>
            <a:prstGeom prst="rect">
              <a:avLst/>
            </a:prstGeom>
          </p:spPr>
        </p:pic>
        <p:pic>
          <p:nvPicPr>
            <p:cNvPr id="10" name="图片 9">
              <a:extLst>
                <a:ext uri="{FF2B5EF4-FFF2-40B4-BE49-F238E27FC236}">
                  <a16:creationId xmlns:a16="http://schemas.microsoft.com/office/drawing/2014/main" id="{6A572E5B-506B-401D-A7DD-42A7C3DD02C1}"/>
                </a:ext>
              </a:extLst>
            </p:cNvPr>
            <p:cNvPicPr>
              <a:picLocks/>
            </p:cNvPicPr>
            <p:nvPr/>
          </p:nvPicPr>
          <p:blipFill>
            <a:blip r:embed="rId10"/>
            <a:stretch>
              <a:fillRect/>
            </a:stretch>
          </p:blipFill>
          <p:spPr>
            <a:xfrm>
              <a:off x="11822198" y="378924"/>
              <a:ext cx="4571423" cy="2857141"/>
            </a:xfrm>
            <a:prstGeom prst="rect">
              <a:avLst/>
            </a:prstGeom>
          </p:spPr>
        </p:pic>
      </p:grpSp>
      <p:sp>
        <p:nvSpPr>
          <p:cNvPr id="40" name="标题 1">
            <a:extLst>
              <a:ext uri="{FF2B5EF4-FFF2-40B4-BE49-F238E27FC236}">
                <a16:creationId xmlns:a16="http://schemas.microsoft.com/office/drawing/2014/main" id="{026CCD3B-A539-4086-B7DC-957A6EEDAFC0}"/>
              </a:ext>
            </a:extLst>
          </p:cNvPr>
          <p:cNvSpPr txBox="1">
            <a:spLocks/>
          </p:cNvSpPr>
          <p:nvPr/>
        </p:nvSpPr>
        <p:spPr>
          <a:xfrm>
            <a:off x="219194" y="1495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DATA</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28" name="组合 27">
            <a:extLst>
              <a:ext uri="{FF2B5EF4-FFF2-40B4-BE49-F238E27FC236}">
                <a16:creationId xmlns:a16="http://schemas.microsoft.com/office/drawing/2014/main" id="{ECFEDD85-C133-4254-BC51-FA11A24545BF}"/>
              </a:ext>
            </a:extLst>
          </p:cNvPr>
          <p:cNvGrpSpPr/>
          <p:nvPr/>
        </p:nvGrpSpPr>
        <p:grpSpPr>
          <a:xfrm>
            <a:off x="9593710" y="205091"/>
            <a:ext cx="2132731" cy="1030460"/>
            <a:chOff x="10186276" y="57540"/>
            <a:chExt cx="2132731" cy="1030460"/>
          </a:xfrm>
        </p:grpSpPr>
        <p:pic>
          <p:nvPicPr>
            <p:cNvPr id="29" name="图片 28">
              <a:extLst>
                <a:ext uri="{FF2B5EF4-FFF2-40B4-BE49-F238E27FC236}">
                  <a16:creationId xmlns:a16="http://schemas.microsoft.com/office/drawing/2014/main" id="{04FE5792-77A1-434F-B127-8D0A9F48F428}"/>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30" name="标题 1">
              <a:extLst>
                <a:ext uri="{FF2B5EF4-FFF2-40B4-BE49-F238E27FC236}">
                  <a16:creationId xmlns:a16="http://schemas.microsoft.com/office/drawing/2014/main" id="{3CB15A61-1B9B-47CF-9EEF-CB3523BF517D}"/>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2495141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标题 1">
            <a:extLst>
              <a:ext uri="{FF2B5EF4-FFF2-40B4-BE49-F238E27FC236}">
                <a16:creationId xmlns:a16="http://schemas.microsoft.com/office/drawing/2014/main" id="{B5402BA1-8EF6-4088-A5FA-227687C19777}"/>
              </a:ext>
            </a:extLst>
          </p:cNvPr>
          <p:cNvSpPr txBox="1">
            <a:spLocks/>
          </p:cNvSpPr>
          <p:nvPr/>
        </p:nvSpPr>
        <p:spPr>
          <a:xfrm>
            <a:off x="600944" y="1033969"/>
            <a:ext cx="10515600" cy="79993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800" b="1" dirty="0">
                <a:solidFill>
                  <a:srgbClr val="C00000"/>
                </a:solidFill>
                <a:latin typeface="微软雅黑" panose="020B0503020204020204" pitchFamily="34" charset="-122"/>
                <a:ea typeface="微软雅黑" panose="020B0503020204020204" pitchFamily="34" charset="-122"/>
              </a:rPr>
              <a:t>Data </a:t>
            </a:r>
            <a:r>
              <a:rPr lang="en-US" altLang="zh-CN" sz="2800" b="1" dirty="0" err="1">
                <a:solidFill>
                  <a:srgbClr val="C00000"/>
                </a:solidFill>
                <a:latin typeface="微软雅黑" panose="020B0503020204020204" pitchFamily="34" charset="-122"/>
                <a:ea typeface="微软雅黑" panose="020B0503020204020204" pitchFamily="34" charset="-122"/>
              </a:rPr>
              <a:t>Prepocessing</a:t>
            </a:r>
            <a:endParaRPr lang="zh-CN" altLang="en-US" sz="2800" b="1" dirty="0">
              <a:solidFill>
                <a:srgbClr val="C00000"/>
              </a:solidFill>
              <a:latin typeface="微软雅黑" panose="020B0503020204020204" pitchFamily="34" charset="-122"/>
              <a:ea typeface="微软雅黑" panose="020B0503020204020204" pitchFamily="34" charset="-122"/>
            </a:endParaRPr>
          </a:p>
        </p:txBody>
      </p:sp>
      <p:sp>
        <p:nvSpPr>
          <p:cNvPr id="6" name="矩形 5">
            <a:extLst>
              <a:ext uri="{FF2B5EF4-FFF2-40B4-BE49-F238E27FC236}">
                <a16:creationId xmlns:a16="http://schemas.microsoft.com/office/drawing/2014/main" id="{21B59256-B0E1-4AD4-89F5-0C2358C793BF}"/>
              </a:ext>
            </a:extLst>
          </p:cNvPr>
          <p:cNvSpPr/>
          <p:nvPr/>
        </p:nvSpPr>
        <p:spPr>
          <a:xfrm>
            <a:off x="267413" y="2178584"/>
            <a:ext cx="5591330" cy="2563897"/>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矩形 34">
            <a:extLst>
              <a:ext uri="{FF2B5EF4-FFF2-40B4-BE49-F238E27FC236}">
                <a16:creationId xmlns:a16="http://schemas.microsoft.com/office/drawing/2014/main" id="{101EBD32-836C-46F4-BB1A-1D9F0C262877}"/>
              </a:ext>
            </a:extLst>
          </p:cNvPr>
          <p:cNvSpPr/>
          <p:nvPr/>
        </p:nvSpPr>
        <p:spPr>
          <a:xfrm>
            <a:off x="6333257" y="2178584"/>
            <a:ext cx="5591330" cy="2563897"/>
          </a:xfrm>
          <a:prstGeom prst="rect">
            <a:avLst/>
          </a:prstGeom>
          <a:solidFill>
            <a:schemeClr val="accent3">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a:extLst>
              <a:ext uri="{FF2B5EF4-FFF2-40B4-BE49-F238E27FC236}">
                <a16:creationId xmlns:a16="http://schemas.microsoft.com/office/drawing/2014/main" id="{3BD4ABB7-D6A2-48F9-B9A4-CD4123A33BB5}"/>
              </a:ext>
            </a:extLst>
          </p:cNvPr>
          <p:cNvSpPr txBox="1"/>
          <p:nvPr/>
        </p:nvSpPr>
        <p:spPr>
          <a:xfrm>
            <a:off x="267413" y="2146376"/>
            <a:ext cx="5682994" cy="2089611"/>
          </a:xfrm>
          <a:prstGeom prst="rect">
            <a:avLst/>
          </a:prstGeom>
          <a:noFill/>
        </p:spPr>
        <p:txBody>
          <a:bodyPr wrap="square">
            <a:spAutoFit/>
          </a:bodyPr>
          <a:lstStyle/>
          <a:p>
            <a:pPr algn="just">
              <a:lnSpc>
                <a:spcPct val="115000"/>
              </a:lnSpc>
              <a:spcBef>
                <a:spcPts val="600"/>
              </a:spcBef>
              <a:spcAft>
                <a:spcPts val="600"/>
              </a:spcAft>
            </a:pPr>
            <a:r>
              <a:rPr lang="en-US" altLang="zh-CN" sz="2400" b="1" kern="100" dirty="0">
                <a:solidFill>
                  <a:srgbClr val="ED7D31"/>
                </a:solidFill>
                <a:latin typeface="Times New Roman" panose="02020603050405020304" pitchFamily="18" charset="0"/>
                <a:cs typeface="Times New Roman" panose="02020603050405020304" pitchFamily="18" charset="0"/>
              </a:rPr>
              <a:t>Statistical Data</a:t>
            </a:r>
          </a:p>
          <a:p>
            <a:pPr algn="just">
              <a:lnSpc>
                <a:spcPct val="115000"/>
              </a:lnSpc>
              <a:spcBef>
                <a:spcPts val="600"/>
              </a:spcBef>
              <a:spcAft>
                <a:spcPts val="600"/>
              </a:spcAft>
            </a:pPr>
            <a:endParaRPr lang="en-US" altLang="zh-CN" sz="400" b="1" kern="100" dirty="0">
              <a:solidFill>
                <a:srgbClr val="ED7D31"/>
              </a:solidFill>
              <a:latin typeface="Times New Roman" panose="02020603050405020304" pitchFamily="18" charset="0"/>
              <a:cs typeface="Times New Roman" panose="02020603050405020304" pitchFamily="18" charset="0"/>
            </a:endParaRPr>
          </a:p>
          <a:p>
            <a:pPr algn="just">
              <a:lnSpc>
                <a:spcPct val="115000"/>
              </a:lnSpc>
              <a:spcBef>
                <a:spcPts val="600"/>
              </a:spcBef>
              <a:spcAft>
                <a:spcPts val="600"/>
              </a:spcAft>
            </a:pP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426 </a:t>
            </a: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stations named with </a:t>
            </a: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appendixes</a:t>
            </a:r>
            <a:endParaRPr lang="en-US" altLang="zh-CN" sz="2400" b="1" kern="100" dirty="0">
              <a:solidFill>
                <a:srgbClr val="ED7D31"/>
              </a:solidFill>
              <a:latin typeface="Times New Roman" panose="02020603050405020304" pitchFamily="18" charset="0"/>
              <a:cs typeface="Times New Roman" panose="02020603050405020304" pitchFamily="18" charset="0"/>
            </a:endParaRPr>
          </a:p>
          <a:p>
            <a:pPr algn="just">
              <a:lnSpc>
                <a:spcPct val="115000"/>
              </a:lnSpc>
              <a:spcBef>
                <a:spcPts val="600"/>
              </a:spcBef>
              <a:spcAft>
                <a:spcPts val="600"/>
              </a:spcAft>
            </a:pPr>
            <a:endParaRPr lang="en-US" altLang="zh-CN" sz="400" b="1" kern="100" dirty="0">
              <a:solidFill>
                <a:srgbClr val="ED7D31"/>
              </a:solidFill>
              <a:latin typeface="Times New Roman" panose="02020603050405020304" pitchFamily="18" charset="0"/>
              <a:cs typeface="Times New Roman" panose="02020603050405020304" pitchFamily="18" charset="0"/>
            </a:endParaRPr>
          </a:p>
          <a:p>
            <a:pPr algn="just">
              <a:lnSpc>
                <a:spcPct val="115000"/>
              </a:lnSpc>
              <a:spcBef>
                <a:spcPts val="600"/>
              </a:spcBef>
              <a:spcAft>
                <a:spcPts val="600"/>
              </a:spcAft>
            </a:pP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NO information about </a:t>
            </a: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lines</a:t>
            </a: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 or </a:t>
            </a: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boroughs</a:t>
            </a:r>
          </a:p>
        </p:txBody>
      </p:sp>
      <p:sp>
        <p:nvSpPr>
          <p:cNvPr id="31" name="文本框 30">
            <a:extLst>
              <a:ext uri="{FF2B5EF4-FFF2-40B4-BE49-F238E27FC236}">
                <a16:creationId xmlns:a16="http://schemas.microsoft.com/office/drawing/2014/main" id="{9E1EE2A8-34DE-4CAE-A791-FC33F8803E5F}"/>
              </a:ext>
            </a:extLst>
          </p:cNvPr>
          <p:cNvSpPr txBox="1"/>
          <p:nvPr/>
        </p:nvSpPr>
        <p:spPr>
          <a:xfrm>
            <a:off x="6333257" y="2146376"/>
            <a:ext cx="5414458" cy="3039871"/>
          </a:xfrm>
          <a:prstGeom prst="rect">
            <a:avLst/>
          </a:prstGeom>
          <a:noFill/>
        </p:spPr>
        <p:txBody>
          <a:bodyPr wrap="square">
            <a:spAutoFit/>
          </a:bodyPr>
          <a:lstStyle/>
          <a:p>
            <a:pPr algn="just">
              <a:lnSpc>
                <a:spcPct val="115000"/>
              </a:lnSpc>
              <a:spcBef>
                <a:spcPts val="600"/>
              </a:spcBef>
              <a:spcAft>
                <a:spcPts val="600"/>
              </a:spcAft>
            </a:pPr>
            <a:r>
              <a:rPr lang="en-US" altLang="zh-CN" sz="2400" b="1" kern="100" dirty="0">
                <a:solidFill>
                  <a:srgbClr val="ED7D31"/>
                </a:solidFill>
                <a:latin typeface="Times New Roman" panose="02020603050405020304" pitchFamily="18" charset="0"/>
                <a:ea typeface="等线" panose="02010600030101010101" pitchFamily="2" charset="-122"/>
                <a:cs typeface="Times New Roman" panose="02020603050405020304" pitchFamily="18" charset="0"/>
              </a:rPr>
              <a:t>Geological Data</a:t>
            </a:r>
          </a:p>
          <a:p>
            <a:pPr algn="just">
              <a:lnSpc>
                <a:spcPct val="115000"/>
              </a:lnSpc>
              <a:spcBef>
                <a:spcPts val="600"/>
              </a:spcBef>
              <a:spcAft>
                <a:spcPts val="600"/>
              </a:spcAft>
            </a:pPr>
            <a:endParaRPr lang="en-US" altLang="zh-CN" sz="500" b="1" kern="100" dirty="0">
              <a:solidFill>
                <a:srgbClr val="ED7D31"/>
              </a:solidFill>
              <a:latin typeface="Times New Roman" panose="02020603050405020304" pitchFamily="18" charset="0"/>
              <a:ea typeface="等线" panose="02010600030101010101" pitchFamily="2" charset="-122"/>
              <a:cs typeface="Times New Roman" panose="02020603050405020304" pitchFamily="18" charset="0"/>
            </a:endParaRPr>
          </a:p>
          <a:p>
            <a:pPr algn="just">
              <a:lnSpc>
                <a:spcPct val="115000"/>
              </a:lnSpc>
              <a:spcBef>
                <a:spcPts val="600"/>
              </a:spcBef>
              <a:spcAft>
                <a:spcPts val="600"/>
              </a:spcAft>
            </a:pP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662</a:t>
            </a:r>
            <a:r>
              <a:rPr lang="zh-CN" altLang="en-US"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 </a:t>
            </a: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stations named without </a:t>
            </a: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appendixes </a:t>
            </a:r>
          </a:p>
          <a:p>
            <a:pPr algn="ctr">
              <a:lnSpc>
                <a:spcPct val="115000"/>
              </a:lnSpc>
              <a:spcBef>
                <a:spcPts val="600"/>
              </a:spcBef>
              <a:spcAft>
                <a:spcPts val="600"/>
              </a:spcAft>
            </a:pP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28</a:t>
            </a: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 tube lines</a:t>
            </a:r>
          </a:p>
          <a:p>
            <a:pPr algn="ctr">
              <a:lnSpc>
                <a:spcPct val="115000"/>
              </a:lnSpc>
              <a:spcBef>
                <a:spcPts val="600"/>
              </a:spcBef>
              <a:spcAft>
                <a:spcPts val="600"/>
              </a:spcAft>
            </a:pPr>
            <a:r>
              <a:rPr lang="en-US" altLang="zh-CN" sz="2400" b="1" kern="100" dirty="0">
                <a:solidFill>
                  <a:srgbClr val="FF0000"/>
                </a:solidFill>
                <a:latin typeface="Times New Roman" panose="02020603050405020304" pitchFamily="18" charset="0"/>
                <a:ea typeface="等线" panose="02010600030101010101" pitchFamily="2" charset="-122"/>
                <a:cs typeface="Times New Roman" panose="02020603050405020304" pitchFamily="18" charset="0"/>
              </a:rPr>
              <a:t>33</a:t>
            </a:r>
            <a:r>
              <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rPr>
              <a:t> boroughs</a:t>
            </a:r>
          </a:p>
          <a:p>
            <a:pPr algn="just">
              <a:lnSpc>
                <a:spcPct val="115000"/>
              </a:lnSpc>
              <a:spcBef>
                <a:spcPts val="600"/>
              </a:spcBef>
              <a:spcAft>
                <a:spcPts val="600"/>
              </a:spcAft>
            </a:pPr>
            <a:endParaRPr lang="en-US" altLang="zh-CN" sz="2400" b="1" kern="100" dirty="0">
              <a:solidFill>
                <a:schemeClr val="bg1"/>
              </a:solidFill>
              <a:latin typeface="Times New Roman" panose="02020603050405020304" pitchFamily="18" charset="0"/>
              <a:ea typeface="等线" panose="02010600030101010101" pitchFamily="2" charset="-122"/>
              <a:cs typeface="Times New Roman" panose="02020603050405020304" pitchFamily="18" charset="0"/>
            </a:endParaRPr>
          </a:p>
        </p:txBody>
      </p:sp>
      <p:sp>
        <p:nvSpPr>
          <p:cNvPr id="36" name="箭头: 右 35">
            <a:extLst>
              <a:ext uri="{FF2B5EF4-FFF2-40B4-BE49-F238E27FC236}">
                <a16:creationId xmlns:a16="http://schemas.microsoft.com/office/drawing/2014/main" id="{022F51BF-8D93-45B8-97C3-A8DC91A1F531}"/>
              </a:ext>
            </a:extLst>
          </p:cNvPr>
          <p:cNvSpPr/>
          <p:nvPr/>
        </p:nvSpPr>
        <p:spPr>
          <a:xfrm rot="10800000">
            <a:off x="5950407" y="3179895"/>
            <a:ext cx="324016" cy="561275"/>
          </a:xfrm>
          <a:prstGeom prst="rightArrow">
            <a:avLst>
              <a:gd name="adj1" fmla="val 50000"/>
              <a:gd name="adj2" fmla="val 52061"/>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标题 1">
            <a:extLst>
              <a:ext uri="{FF2B5EF4-FFF2-40B4-BE49-F238E27FC236}">
                <a16:creationId xmlns:a16="http://schemas.microsoft.com/office/drawing/2014/main" id="{AEE95407-91FF-4C99-AC2A-FFC3BD2990AF}"/>
              </a:ext>
            </a:extLst>
          </p:cNvPr>
          <p:cNvSpPr txBox="1">
            <a:spLocks/>
          </p:cNvSpPr>
          <p:nvPr/>
        </p:nvSpPr>
        <p:spPr>
          <a:xfrm>
            <a:off x="554128" y="5087165"/>
            <a:ext cx="11193587" cy="1553074"/>
          </a:xfrm>
          <a:prstGeom prst="rect">
            <a:avLst/>
          </a:prstGeom>
        </p:spPr>
        <p:txBody>
          <a:bodyPr vert="horz" lIns="91440" tIns="45720" rIns="91440" bIns="45720" rtlCol="0" anchor="t">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marL="285750" indent="-285750">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Unify the number, name and location </a:t>
            </a:r>
            <a:r>
              <a:rPr lang="en-US" altLang="zh-CN" sz="1800" b="1" dirty="0">
                <a:solidFill>
                  <a:srgbClr val="FF0000"/>
                </a:solidFill>
                <a:latin typeface="微软雅黑" panose="020B0503020204020204" pitchFamily="34" charset="-122"/>
                <a:ea typeface="微软雅黑" panose="020B0503020204020204" pitchFamily="34" charset="-122"/>
              </a:rPr>
              <a:t>of stations and tube lines </a:t>
            </a:r>
            <a:r>
              <a:rPr lang="en-US" altLang="zh-CN" sz="1800" b="1" dirty="0">
                <a:solidFill>
                  <a:schemeClr val="bg1"/>
                </a:solidFill>
                <a:latin typeface="微软雅黑" panose="020B0503020204020204" pitchFamily="34" charset="-122"/>
                <a:ea typeface="微软雅黑" panose="020B0503020204020204" pitchFamily="34" charset="-122"/>
              </a:rPr>
              <a:t>with </a:t>
            </a:r>
            <a:r>
              <a:rPr lang="en-US" altLang="zh-CN" sz="1800" b="1" dirty="0">
                <a:solidFill>
                  <a:schemeClr val="accent4"/>
                </a:solidFill>
                <a:latin typeface="微软雅黑" panose="020B0503020204020204" pitchFamily="34" charset="-122"/>
                <a:ea typeface="微软雅黑" panose="020B0503020204020204" pitchFamily="34" charset="-122"/>
              </a:rPr>
              <a:t>QGIS</a:t>
            </a:r>
            <a:r>
              <a:rPr lang="en-US" altLang="zh-CN" sz="1800" b="1" dirty="0">
                <a:solidFill>
                  <a:schemeClr val="bg1"/>
                </a:solidFill>
                <a:latin typeface="微软雅黑" panose="020B0503020204020204" pitchFamily="34" charset="-122"/>
                <a:ea typeface="微软雅黑" panose="020B0503020204020204" pitchFamily="34" charset="-122"/>
              </a:rPr>
              <a:t>;</a:t>
            </a:r>
          </a:p>
          <a:p>
            <a:pPr marL="285750" indent="-285750">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a:p>
            <a:pPr marL="285750" indent="-285750" algn="just">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Assign line and borough information to the corresponding </a:t>
            </a:r>
            <a:r>
              <a:rPr lang="en-US" altLang="zh-CN" sz="1800" b="1" dirty="0">
                <a:solidFill>
                  <a:srgbClr val="FF0000"/>
                </a:solidFill>
                <a:latin typeface="微软雅黑" panose="020B0503020204020204" pitchFamily="34" charset="-122"/>
                <a:ea typeface="微软雅黑" panose="020B0503020204020204" pitchFamily="34" charset="-122"/>
              </a:rPr>
              <a:t>stations</a:t>
            </a:r>
            <a:r>
              <a:rPr lang="en-US" altLang="zh-CN" sz="1800" b="1" dirty="0">
                <a:solidFill>
                  <a:schemeClr val="bg1"/>
                </a:solidFill>
                <a:latin typeface="微软雅黑" panose="020B0503020204020204" pitchFamily="34" charset="-122"/>
                <a:ea typeface="微软雅黑" panose="020B0503020204020204" pitchFamily="34" charset="-122"/>
              </a:rPr>
              <a:t> with </a:t>
            </a:r>
            <a:r>
              <a:rPr lang="en-US" altLang="zh-CN" sz="1800" b="1" dirty="0">
                <a:solidFill>
                  <a:schemeClr val="accent4"/>
                </a:solidFill>
                <a:latin typeface="微软雅黑" panose="020B0503020204020204" pitchFamily="34" charset="-122"/>
                <a:ea typeface="微软雅黑" panose="020B0503020204020204" pitchFamily="34" charset="-122"/>
              </a:rPr>
              <a:t>Pandas</a:t>
            </a:r>
            <a:r>
              <a:rPr lang="en-US" altLang="zh-CN" sz="1800" b="1" dirty="0">
                <a:solidFill>
                  <a:schemeClr val="bg1"/>
                </a:solidFill>
                <a:latin typeface="微软雅黑" panose="020B0503020204020204" pitchFamily="34" charset="-122"/>
                <a:ea typeface="微软雅黑" panose="020B0503020204020204" pitchFamily="34" charset="-122"/>
              </a:rPr>
              <a:t>;</a:t>
            </a:r>
          </a:p>
          <a:p>
            <a:pPr marL="285750" indent="-285750" algn="just">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a:p>
            <a:pPr marL="285750" indent="-285750" algn="just">
              <a:buFont typeface="Wingdings" panose="05000000000000000000" pitchFamily="2" charset="2"/>
              <a:buChar char="l"/>
            </a:pPr>
            <a:r>
              <a:rPr lang="en-US" altLang="zh-CN" sz="1800" b="1" dirty="0">
                <a:solidFill>
                  <a:schemeClr val="bg1"/>
                </a:solidFill>
                <a:latin typeface="微软雅黑" panose="020B0503020204020204" pitchFamily="34" charset="-122"/>
                <a:ea typeface="微软雅黑" panose="020B0503020204020204" pitchFamily="34" charset="-122"/>
              </a:rPr>
              <a:t>Assign station Information to the corresponding </a:t>
            </a:r>
            <a:r>
              <a:rPr lang="en-US" altLang="zh-CN" sz="1800" b="1" dirty="0">
                <a:solidFill>
                  <a:srgbClr val="FF0000"/>
                </a:solidFill>
                <a:latin typeface="微软雅黑" panose="020B0503020204020204" pitchFamily="34" charset="-122"/>
                <a:ea typeface="微软雅黑" panose="020B0503020204020204" pitchFamily="34" charset="-122"/>
              </a:rPr>
              <a:t>tube lines </a:t>
            </a:r>
            <a:r>
              <a:rPr lang="en-US" altLang="zh-CN" sz="1800" b="1" dirty="0">
                <a:solidFill>
                  <a:schemeClr val="bg1"/>
                </a:solidFill>
                <a:latin typeface="微软雅黑" panose="020B0503020204020204" pitchFamily="34" charset="-122"/>
                <a:ea typeface="微软雅黑" panose="020B0503020204020204" pitchFamily="34" charset="-122"/>
              </a:rPr>
              <a:t>and </a:t>
            </a:r>
            <a:r>
              <a:rPr lang="en-US" altLang="zh-CN" sz="1800" b="1" dirty="0">
                <a:solidFill>
                  <a:srgbClr val="FF0000"/>
                </a:solidFill>
                <a:latin typeface="微软雅黑" panose="020B0503020204020204" pitchFamily="34" charset="-122"/>
                <a:ea typeface="微软雅黑" panose="020B0503020204020204" pitchFamily="34" charset="-122"/>
              </a:rPr>
              <a:t>boroughs </a:t>
            </a:r>
            <a:r>
              <a:rPr lang="en-US" altLang="zh-CN" sz="1800" b="1" dirty="0">
                <a:solidFill>
                  <a:schemeClr val="bg1"/>
                </a:solidFill>
                <a:latin typeface="微软雅黑" panose="020B0503020204020204" pitchFamily="34" charset="-122"/>
                <a:ea typeface="微软雅黑" panose="020B0503020204020204" pitchFamily="34" charset="-122"/>
              </a:rPr>
              <a:t>with </a:t>
            </a:r>
            <a:r>
              <a:rPr lang="en-US" altLang="zh-CN" sz="1800" b="1" dirty="0">
                <a:solidFill>
                  <a:schemeClr val="accent4"/>
                </a:solidFill>
                <a:latin typeface="微软雅黑" panose="020B0503020204020204" pitchFamily="34" charset="-122"/>
                <a:ea typeface="微软雅黑" panose="020B0503020204020204" pitchFamily="34" charset="-122"/>
              </a:rPr>
              <a:t>Pandas</a:t>
            </a:r>
            <a:r>
              <a:rPr lang="en-US" altLang="zh-CN" sz="1800" b="1" dirty="0">
                <a:solidFill>
                  <a:schemeClr val="bg1"/>
                </a:solidFill>
                <a:latin typeface="微软雅黑" panose="020B0503020204020204" pitchFamily="34" charset="-122"/>
                <a:ea typeface="微软雅黑" panose="020B0503020204020204" pitchFamily="34" charset="-122"/>
              </a:rPr>
              <a:t>.</a:t>
            </a:r>
          </a:p>
          <a:p>
            <a:pPr marL="285750" indent="-285750">
              <a:buFont typeface="Wingdings" panose="05000000000000000000" pitchFamily="2" charset="2"/>
              <a:buChar char="l"/>
            </a:pPr>
            <a:endParaRPr lang="en-US" altLang="zh-CN" sz="1800" b="1" dirty="0">
              <a:solidFill>
                <a:schemeClr val="bg1"/>
              </a:solidFill>
              <a:latin typeface="微软雅黑" panose="020B0503020204020204" pitchFamily="34" charset="-122"/>
              <a:ea typeface="微软雅黑" panose="020B0503020204020204" pitchFamily="34" charset="-122"/>
            </a:endParaRPr>
          </a:p>
        </p:txBody>
      </p:sp>
      <p:sp>
        <p:nvSpPr>
          <p:cNvPr id="41" name="标题 1">
            <a:extLst>
              <a:ext uri="{FF2B5EF4-FFF2-40B4-BE49-F238E27FC236}">
                <a16:creationId xmlns:a16="http://schemas.microsoft.com/office/drawing/2014/main" id="{13AAD231-7C01-49F5-8AFB-2584AE0F45B4}"/>
              </a:ext>
            </a:extLst>
          </p:cNvPr>
          <p:cNvSpPr txBox="1">
            <a:spLocks/>
          </p:cNvSpPr>
          <p:nvPr/>
        </p:nvSpPr>
        <p:spPr>
          <a:xfrm>
            <a:off x="219194" y="149545"/>
            <a:ext cx="10515600" cy="132556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b="1" dirty="0">
                <a:solidFill>
                  <a:schemeClr val="bg1"/>
                </a:solidFill>
                <a:latin typeface="微软雅黑" panose="020B0503020204020204" pitchFamily="34" charset="-122"/>
                <a:ea typeface="微软雅黑" panose="020B0503020204020204" pitchFamily="34" charset="-122"/>
              </a:rPr>
              <a:t>DATA</a:t>
            </a:r>
            <a:endParaRPr lang="zh-CN" altLang="en-US" b="1" dirty="0">
              <a:solidFill>
                <a:schemeClr val="bg1"/>
              </a:solidFill>
              <a:latin typeface="微软雅黑" panose="020B0503020204020204" pitchFamily="34" charset="-122"/>
              <a:ea typeface="微软雅黑" panose="020B0503020204020204" pitchFamily="34" charset="-122"/>
            </a:endParaRPr>
          </a:p>
        </p:txBody>
      </p:sp>
      <p:grpSp>
        <p:nvGrpSpPr>
          <p:cNvPr id="16" name="组合 15">
            <a:extLst>
              <a:ext uri="{FF2B5EF4-FFF2-40B4-BE49-F238E27FC236}">
                <a16:creationId xmlns:a16="http://schemas.microsoft.com/office/drawing/2014/main" id="{B2F8F398-1114-4605-A6FF-71DCB90D7161}"/>
              </a:ext>
            </a:extLst>
          </p:cNvPr>
          <p:cNvGrpSpPr/>
          <p:nvPr/>
        </p:nvGrpSpPr>
        <p:grpSpPr>
          <a:xfrm>
            <a:off x="9593710" y="205091"/>
            <a:ext cx="2132731" cy="1030460"/>
            <a:chOff x="10186276" y="57540"/>
            <a:chExt cx="2132731" cy="1030460"/>
          </a:xfrm>
        </p:grpSpPr>
        <p:pic>
          <p:nvPicPr>
            <p:cNvPr id="19" name="图片 18">
              <a:extLst>
                <a:ext uri="{FF2B5EF4-FFF2-40B4-BE49-F238E27FC236}">
                  <a16:creationId xmlns:a16="http://schemas.microsoft.com/office/drawing/2014/main" id="{577AD02C-8E54-4E96-BB35-604ED3CD712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347952" y="57540"/>
              <a:ext cx="904689" cy="613124"/>
            </a:xfrm>
            <a:prstGeom prst="rect">
              <a:avLst/>
            </a:prstGeom>
          </p:spPr>
        </p:pic>
        <p:sp>
          <p:nvSpPr>
            <p:cNvPr id="20" name="标题 1">
              <a:extLst>
                <a:ext uri="{FF2B5EF4-FFF2-40B4-BE49-F238E27FC236}">
                  <a16:creationId xmlns:a16="http://schemas.microsoft.com/office/drawing/2014/main" id="{5DC00D97-1959-4586-9DFD-97A6A8556A44}"/>
                </a:ext>
              </a:extLst>
            </p:cNvPr>
            <p:cNvSpPr txBox="1">
              <a:spLocks/>
            </p:cNvSpPr>
            <p:nvPr/>
          </p:nvSpPr>
          <p:spPr>
            <a:xfrm>
              <a:off x="10186276" y="670664"/>
              <a:ext cx="2132731" cy="417336"/>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altLang="zh-CN" sz="2400" b="1" dirty="0">
                  <a:solidFill>
                    <a:schemeClr val="bg1"/>
                  </a:solidFill>
                </a:rPr>
                <a:t>UNDER </a:t>
              </a:r>
              <a:r>
                <a:rPr lang="en-US" altLang="zh-CN" sz="2400" b="1" dirty="0">
                  <a:solidFill>
                    <a:srgbClr val="C00000"/>
                  </a:solidFill>
                  <a:latin typeface="Algerian" panose="04020705040A02060702" pitchFamily="82" charset="0"/>
                </a:rPr>
                <a:t>CONVID-19</a:t>
              </a:r>
              <a:endParaRPr lang="zh-CN" altLang="en-US" sz="2400" b="1" dirty="0">
                <a:solidFill>
                  <a:srgbClr val="C00000"/>
                </a:solidFill>
                <a:latin typeface="Algerian" panose="04020705040A02060702" pitchFamily="82" charset="0"/>
              </a:endParaRPr>
            </a:p>
          </p:txBody>
        </p:sp>
      </p:grpSp>
    </p:spTree>
    <p:extLst>
      <p:ext uri="{BB962C8B-B14F-4D97-AF65-F5344CB8AC3E}">
        <p14:creationId xmlns:p14="http://schemas.microsoft.com/office/powerpoint/2010/main" val="2555208108"/>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7401</TotalTime>
  <Words>1545</Words>
  <Application>Microsoft Office PowerPoint</Application>
  <PresentationFormat>宽屏</PresentationFormat>
  <Paragraphs>212</Paragraphs>
  <Slides>13</Slides>
  <Notes>12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13</vt:i4>
      </vt:variant>
    </vt:vector>
  </HeadingPairs>
  <TitlesOfParts>
    <vt:vector size="22" baseType="lpstr">
      <vt:lpstr>等线</vt:lpstr>
      <vt:lpstr>等线 Light</vt:lpstr>
      <vt:lpstr>微软雅黑</vt:lpstr>
      <vt:lpstr>Algerian</vt:lpstr>
      <vt:lpstr>Arial</vt:lpstr>
      <vt:lpstr>Calibri</vt:lpstr>
      <vt:lpstr>Times New Roman</vt:lpstr>
      <vt:lpstr>Wingdings</vt:lpstr>
      <vt:lpstr>Office 主题​​</vt:lpstr>
      <vt:lpstr>PowerPoint 演示文稿</vt:lpstr>
      <vt:lpstr>INTRODUCTION</vt:lpstr>
      <vt:lpstr>PowerPoint 演示文稿</vt:lpstr>
      <vt:lpstr>PowerPoint 演示文稿</vt:lpstr>
      <vt:lpstr>Web Design</vt:lpstr>
      <vt:lpstr>Web Design</vt:lpstr>
      <vt:lpstr>DATA</vt:lpstr>
      <vt:lpstr>PowerPoint 演示文稿</vt:lpstr>
      <vt:lpstr>PowerPoint 演示文稿</vt:lpstr>
      <vt:lpstr>PowerPoint 演示文稿</vt:lpstr>
      <vt:lpstr>WEBSITE</vt:lpstr>
      <vt:lpstr>WORK DEVISION</vt:lpstr>
      <vt:lpstr>LIMITATION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Lee Ramon</dc:creator>
  <cp:lastModifiedBy>Lee Ramon</cp:lastModifiedBy>
  <cp:revision>130</cp:revision>
  <dcterms:created xsi:type="dcterms:W3CDTF">2021-05-12T07:32:29Z</dcterms:created>
  <dcterms:modified xsi:type="dcterms:W3CDTF">2021-05-19T10:26:08Z</dcterms:modified>
</cp:coreProperties>
</file>

<file path=docProps/thumbnail.jpeg>
</file>